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7" r:id="rId3"/>
    <p:sldId id="259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66" r:id="rId13"/>
    <p:sldId id="265" r:id="rId14"/>
    <p:sldId id="282" r:id="rId15"/>
    <p:sldId id="283" r:id="rId16"/>
    <p:sldId id="284" r:id="rId17"/>
    <p:sldId id="288" r:id="rId18"/>
    <p:sldId id="286" r:id="rId19"/>
    <p:sldId id="289" r:id="rId20"/>
    <p:sldId id="290" r:id="rId21"/>
    <p:sldId id="298" r:id="rId22"/>
    <p:sldId id="302" r:id="rId23"/>
    <p:sldId id="299" r:id="rId24"/>
    <p:sldId id="300" r:id="rId25"/>
    <p:sldId id="301" r:id="rId26"/>
    <p:sldId id="295" r:id="rId27"/>
    <p:sldId id="303" r:id="rId28"/>
    <p:sldId id="306" r:id="rId29"/>
    <p:sldId id="339" r:id="rId30"/>
    <p:sldId id="340" r:id="rId31"/>
    <p:sldId id="341" r:id="rId32"/>
    <p:sldId id="264" r:id="rId3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  <a:srgbClr val="292C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39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8B673-7262-4029-BF85-13203B4963AE}" type="datetimeFigureOut">
              <a:rPr lang="pt-BR" smtClean="0"/>
              <a:t>31/05/2021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8FCE0-E9D2-4E5C-9229-66AFCF971E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9990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8B673-7262-4029-BF85-13203B4963AE}" type="datetimeFigureOut">
              <a:rPr lang="pt-BR" smtClean="0"/>
              <a:t>31/05/2021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8FCE0-E9D2-4E5C-9229-66AFCF971E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9453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8B673-7262-4029-BF85-13203B4963AE}" type="datetimeFigureOut">
              <a:rPr lang="pt-BR" smtClean="0"/>
              <a:t>31/05/2021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8FCE0-E9D2-4E5C-9229-66AFCF971E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3939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8B673-7262-4029-BF85-13203B4963AE}" type="datetimeFigureOut">
              <a:rPr lang="pt-BR" smtClean="0"/>
              <a:t>31/05/2021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8FCE0-E9D2-4E5C-9229-66AFCF971E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412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8B673-7262-4029-BF85-13203B4963AE}" type="datetimeFigureOut">
              <a:rPr lang="pt-BR" smtClean="0"/>
              <a:t>31/05/2021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8FCE0-E9D2-4E5C-9229-66AFCF971E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9653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8B673-7262-4029-BF85-13203B4963AE}" type="datetimeFigureOut">
              <a:rPr lang="pt-BR" smtClean="0"/>
              <a:t>31/05/2021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8FCE0-E9D2-4E5C-9229-66AFCF971E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5985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8B673-7262-4029-BF85-13203B4963AE}" type="datetimeFigureOut">
              <a:rPr lang="pt-BR" smtClean="0"/>
              <a:t>31/05/2021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8FCE0-E9D2-4E5C-9229-66AFCF971E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1306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8B673-7262-4029-BF85-13203B4963AE}" type="datetimeFigureOut">
              <a:rPr lang="pt-BR" smtClean="0"/>
              <a:t>31/05/2021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8FCE0-E9D2-4E5C-9229-66AFCF971E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9864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8B673-7262-4029-BF85-13203B4963AE}" type="datetimeFigureOut">
              <a:rPr lang="pt-BR" smtClean="0"/>
              <a:t>31/05/2021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8FCE0-E9D2-4E5C-9229-66AFCF971E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5830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8B673-7262-4029-BF85-13203B4963AE}" type="datetimeFigureOut">
              <a:rPr lang="pt-BR" smtClean="0"/>
              <a:t>31/05/2021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8FCE0-E9D2-4E5C-9229-66AFCF971E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1558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8B673-7262-4029-BF85-13203B4963AE}" type="datetimeFigureOut">
              <a:rPr lang="pt-BR" smtClean="0"/>
              <a:t>31/05/2021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8FCE0-E9D2-4E5C-9229-66AFCF971E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2483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8B673-7262-4029-BF85-13203B4963AE}" type="datetimeFigureOut">
              <a:rPr lang="pt-BR" smtClean="0"/>
              <a:t>31/05/2021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8FCE0-E9D2-4E5C-9229-66AFCF971E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035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="" xmlns:a16="http://schemas.microsoft.com/office/drawing/2014/main" id="{2792FE20-B71B-47A3-9B05-1550D7DB7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71" y="363463"/>
            <a:ext cx="5785076" cy="4117086"/>
          </a:xfrm>
        </p:spPr>
        <p:txBody>
          <a:bodyPr>
            <a:normAutofit/>
          </a:bodyPr>
          <a:lstStyle/>
          <a:p>
            <a:r>
              <a:rPr lang="pt-BR" sz="7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Relatório de </a:t>
            </a:r>
            <a:r>
              <a:rPr lang="pt-BR" sz="7200" b="1" dirty="0">
                <a:solidFill>
                  <a:srgbClr val="2F5597"/>
                </a:solidFill>
                <a:latin typeface="Myriad Pro" panose="020B0503030403020204" pitchFamily="34" charset="0"/>
              </a:rPr>
              <a:t>Gestão da </a:t>
            </a:r>
            <a:r>
              <a:rPr lang="pt-BR" sz="7200" b="1" dirty="0" err="1">
                <a:solidFill>
                  <a:srgbClr val="2F5597"/>
                </a:solidFill>
                <a:latin typeface="Myriad Pro" panose="020B0503030403020204" pitchFamily="34" charset="0"/>
              </a:rPr>
              <a:t>Comodoria</a:t>
            </a:r>
            <a:r>
              <a:rPr lang="pt-BR" sz="5400" b="1" dirty="0">
                <a:solidFill>
                  <a:srgbClr val="2F5597"/>
                </a:solidFill>
                <a:latin typeface="Myriad Pro" panose="020B0503030403020204" pitchFamily="34" charset="0"/>
              </a:rPr>
              <a:t/>
            </a:r>
            <a:br>
              <a:rPr lang="pt-BR" sz="5400" b="1" dirty="0">
                <a:solidFill>
                  <a:srgbClr val="2F5597"/>
                </a:solidFill>
                <a:latin typeface="Myriad Pro" panose="020B0503030403020204" pitchFamily="34" charset="0"/>
              </a:rPr>
            </a:br>
            <a:r>
              <a:rPr lang="pt-BR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2020</a:t>
            </a:r>
            <a:endParaRPr lang="pt-BR" sz="5400" b="1" dirty="0">
              <a:solidFill>
                <a:srgbClr val="2F5597"/>
              </a:solidFill>
              <a:latin typeface="Myriad Pro" panose="020B0503030403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AB5B670A-3FB4-4C7A-93A0-49DA3818FB8A}"/>
              </a:ext>
            </a:extLst>
          </p:cNvPr>
          <p:cNvSpPr txBox="1"/>
          <p:nvPr/>
        </p:nvSpPr>
        <p:spPr>
          <a:xfrm>
            <a:off x="551929" y="5540430"/>
            <a:ext cx="47324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Comodoro</a:t>
            </a:r>
          </a:p>
          <a:p>
            <a:r>
              <a:rPr lang="pt-BR" sz="2800" b="1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Paulo Perez Machado</a:t>
            </a:r>
          </a:p>
        </p:txBody>
      </p:sp>
    </p:spTree>
    <p:extLst>
      <p:ext uri="{BB962C8B-B14F-4D97-AF65-F5344CB8AC3E}">
        <p14:creationId xmlns:p14="http://schemas.microsoft.com/office/powerpoint/2010/main" val="384300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3BA45C9B-33EA-4BEF-A6F4-EBDF94AFD998}"/>
              </a:ext>
            </a:extLst>
          </p:cNvPr>
          <p:cNvSpPr txBox="1"/>
          <p:nvPr/>
        </p:nvSpPr>
        <p:spPr>
          <a:xfrm>
            <a:off x="4944240" y="197260"/>
            <a:ext cx="7056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Relatório da </a:t>
            </a:r>
            <a:r>
              <a:rPr lang="pt-BR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Gestão</a:t>
            </a:r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 – 2020/2021</a:t>
            </a:r>
            <a:endParaRPr lang="pt-BR" sz="2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Espaço Reservado para Conteúdo 4">
            <a:extLst>
              <a:ext uri="{FF2B5EF4-FFF2-40B4-BE49-F238E27FC236}">
                <a16:creationId xmlns="" xmlns:a16="http://schemas.microsoft.com/office/drawing/2014/main" id="{C1FF29DE-5D3A-43C8-AB7A-E235F243DC7F}"/>
              </a:ext>
            </a:extLst>
          </p:cNvPr>
          <p:cNvSpPr txBox="1">
            <a:spLocks/>
          </p:cNvSpPr>
          <p:nvPr/>
        </p:nvSpPr>
        <p:spPr>
          <a:xfrm>
            <a:off x="6358271" y="1407695"/>
            <a:ext cx="5833730" cy="495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chemeClr val="bg1"/>
                </a:solidFill>
                <a:latin typeface="Myriad Pro" panose="020B0503030403020204" pitchFamily="34" charset="0"/>
              </a:rPr>
              <a:t>DEPOIS</a:t>
            </a:r>
            <a:endParaRPr lang="pt-BR" sz="2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Espaço Reservado para Conteúdo 4">
            <a:extLst>
              <a:ext uri="{FF2B5EF4-FFF2-40B4-BE49-F238E27FC236}">
                <a16:creationId xmlns="" xmlns:a16="http://schemas.microsoft.com/office/drawing/2014/main" id="{67AF3B52-C4A7-46AF-9CD2-615359413CD0}"/>
              </a:ext>
            </a:extLst>
          </p:cNvPr>
          <p:cNvSpPr txBox="1">
            <a:spLocks/>
          </p:cNvSpPr>
          <p:nvPr/>
        </p:nvSpPr>
        <p:spPr>
          <a:xfrm>
            <a:off x="7028121" y="829344"/>
            <a:ext cx="4972595" cy="400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sz="1800" i="1" dirty="0">
                <a:solidFill>
                  <a:schemeClr val="bg1"/>
                </a:solidFill>
                <a:latin typeface="Myriad Pro" panose="020B0503030403020204" pitchFamily="34" charset="0"/>
              </a:rPr>
              <a:t>Projetos Realizados - </a:t>
            </a:r>
            <a:r>
              <a:rPr lang="pt-BR" sz="1800" b="1" i="1" dirty="0">
                <a:solidFill>
                  <a:schemeClr val="bg1"/>
                </a:solidFill>
                <a:latin typeface="Myriad Pro" panose="020B0503030403020204" pitchFamily="34" charset="0"/>
              </a:rPr>
              <a:t>Sede Recife</a:t>
            </a:r>
            <a:endParaRPr lang="pt-BR" sz="1800" i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3" name="Espaço Reservado para Conteúdo 4">
            <a:extLst>
              <a:ext uri="{FF2B5EF4-FFF2-40B4-BE49-F238E27FC236}">
                <a16:creationId xmlns="" xmlns:a16="http://schemas.microsoft.com/office/drawing/2014/main" id="{F12DC98D-8580-4EA9-91B9-C45415CCB5DF}"/>
              </a:ext>
            </a:extLst>
          </p:cNvPr>
          <p:cNvSpPr txBox="1">
            <a:spLocks/>
          </p:cNvSpPr>
          <p:nvPr/>
        </p:nvSpPr>
        <p:spPr>
          <a:xfrm>
            <a:off x="0" y="1407695"/>
            <a:ext cx="5833730" cy="495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chemeClr val="bg1"/>
                </a:solidFill>
                <a:latin typeface="Myriad Pro" panose="020B0503030403020204" pitchFamily="34" charset="0"/>
              </a:rPr>
              <a:t>ANTES</a:t>
            </a:r>
            <a:endParaRPr lang="pt-BR" sz="2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1F551062-B454-421B-A1C5-67A948FA7A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78" y="2174354"/>
            <a:ext cx="5342976" cy="356198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CEB22961-FA1F-4505-A262-2A7D6F4C85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644" y="2174354"/>
            <a:ext cx="5342978" cy="356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2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="" xmlns:a16="http://schemas.microsoft.com/office/drawing/2014/main" id="{927EE0AE-CB26-456A-B442-89F5FF7F3C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04209" y="1673951"/>
            <a:ext cx="3581846" cy="55933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pt-BR" b="1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Barcos de apoio</a:t>
            </a:r>
            <a:endParaRPr lang="pt-BR" sz="2000" dirty="0">
              <a:solidFill>
                <a:schemeClr val="accent5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3BA45C9B-33EA-4BEF-A6F4-EBDF94AFD998}"/>
              </a:ext>
            </a:extLst>
          </p:cNvPr>
          <p:cNvSpPr txBox="1"/>
          <p:nvPr/>
        </p:nvSpPr>
        <p:spPr>
          <a:xfrm>
            <a:off x="4944240" y="197260"/>
            <a:ext cx="7056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Relatório da </a:t>
            </a:r>
            <a:r>
              <a:rPr lang="pt-BR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Gestão</a:t>
            </a:r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 – 2020/2021</a:t>
            </a:r>
            <a:endParaRPr lang="pt-BR" sz="2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1" name="Espaço Reservado para Conteúdo 4">
            <a:extLst>
              <a:ext uri="{FF2B5EF4-FFF2-40B4-BE49-F238E27FC236}">
                <a16:creationId xmlns="" xmlns:a16="http://schemas.microsoft.com/office/drawing/2014/main" id="{CF06AFD2-A109-4A0B-A248-DBBD52CA1384}"/>
              </a:ext>
            </a:extLst>
          </p:cNvPr>
          <p:cNvSpPr txBox="1">
            <a:spLocks/>
          </p:cNvSpPr>
          <p:nvPr/>
        </p:nvSpPr>
        <p:spPr>
          <a:xfrm>
            <a:off x="7028121" y="829344"/>
            <a:ext cx="4972595" cy="400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sz="1800" i="1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Projetos Realizados - </a:t>
            </a:r>
            <a:r>
              <a:rPr lang="pt-BR" sz="1800" b="1" i="1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Sede Recife</a:t>
            </a:r>
            <a:endParaRPr lang="pt-BR" sz="1800" i="1" dirty="0">
              <a:solidFill>
                <a:schemeClr val="accent5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Espaço Reservado para Conteúdo 4">
            <a:extLst>
              <a:ext uri="{FF2B5EF4-FFF2-40B4-BE49-F238E27FC236}">
                <a16:creationId xmlns="" xmlns:a16="http://schemas.microsoft.com/office/drawing/2014/main" id="{58A027ED-C0C4-4CCA-AFA9-F64F5CB6D829}"/>
              </a:ext>
            </a:extLst>
          </p:cNvPr>
          <p:cNvSpPr txBox="1">
            <a:spLocks/>
          </p:cNvSpPr>
          <p:nvPr/>
        </p:nvSpPr>
        <p:spPr>
          <a:xfrm>
            <a:off x="7089479" y="1673952"/>
            <a:ext cx="4235842" cy="5593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b="1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Novos barcos </a:t>
            </a:r>
            <a:r>
              <a:rPr lang="pt-BR" b="1" dirty="0" err="1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Optimist</a:t>
            </a:r>
            <a:endParaRPr lang="pt-BR" sz="2000" dirty="0">
              <a:solidFill>
                <a:schemeClr val="accent5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911" y="2474442"/>
            <a:ext cx="5342978" cy="356198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96" y="2474442"/>
            <a:ext cx="5342978" cy="356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8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3BA45C9B-33EA-4BEF-A6F4-EBDF94AFD998}"/>
              </a:ext>
            </a:extLst>
          </p:cNvPr>
          <p:cNvSpPr txBox="1"/>
          <p:nvPr/>
        </p:nvSpPr>
        <p:spPr>
          <a:xfrm>
            <a:off x="4944240" y="197260"/>
            <a:ext cx="7056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Relatório da </a:t>
            </a:r>
            <a:r>
              <a:rPr lang="pt-BR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Gestão</a:t>
            </a:r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 – 2020/2021</a:t>
            </a:r>
            <a:endParaRPr lang="pt-BR" sz="2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Espaço Reservado para Conteúdo 4">
            <a:extLst>
              <a:ext uri="{FF2B5EF4-FFF2-40B4-BE49-F238E27FC236}">
                <a16:creationId xmlns="" xmlns:a16="http://schemas.microsoft.com/office/drawing/2014/main" id="{C1FF29DE-5D3A-43C8-AB7A-E235F243DC7F}"/>
              </a:ext>
            </a:extLst>
          </p:cNvPr>
          <p:cNvSpPr txBox="1">
            <a:spLocks/>
          </p:cNvSpPr>
          <p:nvPr/>
        </p:nvSpPr>
        <p:spPr>
          <a:xfrm>
            <a:off x="6254424" y="1407695"/>
            <a:ext cx="5833730" cy="495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b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Piso rampa Garagem Sul</a:t>
            </a:r>
            <a:endParaRPr lang="pt-BR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Espaço Reservado para Conteúdo 4">
            <a:extLst>
              <a:ext uri="{FF2B5EF4-FFF2-40B4-BE49-F238E27FC236}">
                <a16:creationId xmlns="" xmlns:a16="http://schemas.microsoft.com/office/drawing/2014/main" id="{67AF3B52-C4A7-46AF-9CD2-615359413CD0}"/>
              </a:ext>
            </a:extLst>
          </p:cNvPr>
          <p:cNvSpPr txBox="1">
            <a:spLocks/>
          </p:cNvSpPr>
          <p:nvPr/>
        </p:nvSpPr>
        <p:spPr>
          <a:xfrm>
            <a:off x="7028121" y="829344"/>
            <a:ext cx="4972595" cy="400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sz="1800" i="1" dirty="0">
                <a:solidFill>
                  <a:schemeClr val="bg1"/>
                </a:solidFill>
                <a:latin typeface="Myriad Pro" panose="020B0503030403020204" pitchFamily="34" charset="0"/>
              </a:rPr>
              <a:t>Projetos Realizados - </a:t>
            </a:r>
            <a:r>
              <a:rPr lang="pt-BR" sz="1800" b="1" i="1" dirty="0">
                <a:solidFill>
                  <a:schemeClr val="bg1"/>
                </a:solidFill>
                <a:latin typeface="Myriad Pro" panose="020B0503030403020204" pitchFamily="34" charset="0"/>
              </a:rPr>
              <a:t>Sede Recife</a:t>
            </a:r>
            <a:endParaRPr lang="pt-BR" sz="1800" i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Espaço Reservado para Conteúdo 4">
            <a:extLst>
              <a:ext uri="{FF2B5EF4-FFF2-40B4-BE49-F238E27FC236}">
                <a16:creationId xmlns="" xmlns:a16="http://schemas.microsoft.com/office/drawing/2014/main" id="{F12DC98D-8580-4EA9-91B9-C45415CCB5DF}"/>
              </a:ext>
            </a:extLst>
          </p:cNvPr>
          <p:cNvSpPr txBox="1">
            <a:spLocks/>
          </p:cNvSpPr>
          <p:nvPr/>
        </p:nvSpPr>
        <p:spPr>
          <a:xfrm>
            <a:off x="0" y="1407695"/>
            <a:ext cx="5833730" cy="495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b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Novo Guincho</a:t>
            </a:r>
            <a:endParaRPr lang="pt-BR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9" y="2174353"/>
            <a:ext cx="5342978" cy="356198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800" y="2174352"/>
            <a:ext cx="5342978" cy="356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1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3BA45C9B-33EA-4BEF-A6F4-EBDF94AFD998}"/>
              </a:ext>
            </a:extLst>
          </p:cNvPr>
          <p:cNvSpPr txBox="1"/>
          <p:nvPr/>
        </p:nvSpPr>
        <p:spPr>
          <a:xfrm>
            <a:off x="4944240" y="197260"/>
            <a:ext cx="7056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Relatório da </a:t>
            </a:r>
            <a:r>
              <a:rPr lang="pt-BR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Gestão</a:t>
            </a:r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 – 2020/2021</a:t>
            </a:r>
            <a:endParaRPr lang="pt-BR" sz="2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Espaço Reservado para Conteúdo 4">
            <a:extLst>
              <a:ext uri="{FF2B5EF4-FFF2-40B4-BE49-F238E27FC236}">
                <a16:creationId xmlns="" xmlns:a16="http://schemas.microsoft.com/office/drawing/2014/main" id="{C1FF29DE-5D3A-43C8-AB7A-E235F243DC7F}"/>
              </a:ext>
            </a:extLst>
          </p:cNvPr>
          <p:cNvSpPr txBox="1">
            <a:spLocks/>
          </p:cNvSpPr>
          <p:nvPr/>
        </p:nvSpPr>
        <p:spPr>
          <a:xfrm>
            <a:off x="6358268" y="1337736"/>
            <a:ext cx="5833730" cy="766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endParaRPr lang="pt-BR" sz="2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Espaço Reservado para Conteúdo 4">
            <a:extLst>
              <a:ext uri="{FF2B5EF4-FFF2-40B4-BE49-F238E27FC236}">
                <a16:creationId xmlns="" xmlns:a16="http://schemas.microsoft.com/office/drawing/2014/main" id="{67AF3B52-C4A7-46AF-9CD2-615359413CD0}"/>
              </a:ext>
            </a:extLst>
          </p:cNvPr>
          <p:cNvSpPr txBox="1">
            <a:spLocks/>
          </p:cNvSpPr>
          <p:nvPr/>
        </p:nvSpPr>
        <p:spPr>
          <a:xfrm>
            <a:off x="7028121" y="829344"/>
            <a:ext cx="4972595" cy="400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sz="1800" i="1" dirty="0">
                <a:solidFill>
                  <a:schemeClr val="bg1"/>
                </a:solidFill>
                <a:latin typeface="Myriad Pro" panose="020B0503030403020204" pitchFamily="34" charset="0"/>
              </a:rPr>
              <a:t>Projetos Realizados - </a:t>
            </a:r>
            <a:r>
              <a:rPr lang="pt-BR" sz="1800" b="1" i="1" dirty="0">
                <a:solidFill>
                  <a:schemeClr val="bg1"/>
                </a:solidFill>
                <a:latin typeface="Myriad Pro" panose="020B0503030403020204" pitchFamily="34" charset="0"/>
              </a:rPr>
              <a:t>Sede Recife</a:t>
            </a:r>
            <a:endParaRPr lang="pt-BR" sz="1800" i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Espaço Reservado para Conteúdo 4">
            <a:extLst>
              <a:ext uri="{FF2B5EF4-FFF2-40B4-BE49-F238E27FC236}">
                <a16:creationId xmlns="" xmlns:a16="http://schemas.microsoft.com/office/drawing/2014/main" id="{F12DC98D-8580-4EA9-91B9-C45415CCB5DF}"/>
              </a:ext>
            </a:extLst>
          </p:cNvPr>
          <p:cNvSpPr txBox="1">
            <a:spLocks/>
          </p:cNvSpPr>
          <p:nvPr/>
        </p:nvSpPr>
        <p:spPr>
          <a:xfrm>
            <a:off x="897466" y="1396075"/>
            <a:ext cx="10600267" cy="495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pt-BR" b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Portaria: instalação </a:t>
            </a:r>
            <a:r>
              <a:rPr lang="pt-BR" b="1" dirty="0">
                <a:solidFill>
                  <a:schemeClr val="bg1"/>
                </a:solidFill>
                <a:latin typeface="Myriad Pro" panose="020B0503030403020204" pitchFamily="34" charset="0"/>
              </a:rPr>
              <a:t>de catraca e portão de acessibilidade</a:t>
            </a:r>
            <a:endParaRPr lang="pt-BR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endParaRPr lang="pt-BR" sz="20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57" y="2303813"/>
            <a:ext cx="5472583" cy="364913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662" y="2303813"/>
            <a:ext cx="5472583" cy="364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11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="" xmlns:a16="http://schemas.microsoft.com/office/drawing/2014/main" id="{927EE0AE-CB26-456A-B442-89F5FF7F3C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7313" y="1573473"/>
            <a:ext cx="5032973" cy="559333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pt-BR" b="1" dirty="0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Atualização do imobilizado</a:t>
            </a:r>
            <a:endParaRPr lang="pt-BR" sz="2000" dirty="0">
              <a:solidFill>
                <a:schemeClr val="accent5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3BA45C9B-33EA-4BEF-A6F4-EBDF94AFD998}"/>
              </a:ext>
            </a:extLst>
          </p:cNvPr>
          <p:cNvSpPr txBox="1"/>
          <p:nvPr/>
        </p:nvSpPr>
        <p:spPr>
          <a:xfrm>
            <a:off x="4944240" y="197260"/>
            <a:ext cx="7056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Relatório da </a:t>
            </a:r>
            <a:r>
              <a:rPr lang="pt-BR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Gestão</a:t>
            </a:r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 – 2020/2021</a:t>
            </a:r>
            <a:endParaRPr lang="pt-BR" sz="2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1" name="Espaço Reservado para Conteúdo 4">
            <a:extLst>
              <a:ext uri="{FF2B5EF4-FFF2-40B4-BE49-F238E27FC236}">
                <a16:creationId xmlns="" xmlns:a16="http://schemas.microsoft.com/office/drawing/2014/main" id="{CF06AFD2-A109-4A0B-A248-DBBD52CA1384}"/>
              </a:ext>
            </a:extLst>
          </p:cNvPr>
          <p:cNvSpPr txBox="1">
            <a:spLocks/>
          </p:cNvSpPr>
          <p:nvPr/>
        </p:nvSpPr>
        <p:spPr>
          <a:xfrm>
            <a:off x="7028121" y="829344"/>
            <a:ext cx="4972595" cy="400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sz="1800" i="1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Projetos Realizados - </a:t>
            </a:r>
            <a:r>
              <a:rPr lang="pt-BR" sz="1800" b="1" i="1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Sede Recife</a:t>
            </a:r>
            <a:endParaRPr lang="pt-BR" sz="1800" i="1" dirty="0">
              <a:solidFill>
                <a:schemeClr val="accent5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Espaço Reservado para Conteúdo 4">
            <a:extLst>
              <a:ext uri="{FF2B5EF4-FFF2-40B4-BE49-F238E27FC236}">
                <a16:creationId xmlns="" xmlns:a16="http://schemas.microsoft.com/office/drawing/2014/main" id="{58A027ED-C0C4-4CCA-AFA9-F64F5CB6D829}"/>
              </a:ext>
            </a:extLst>
          </p:cNvPr>
          <p:cNvSpPr txBox="1">
            <a:spLocks/>
          </p:cNvSpPr>
          <p:nvPr/>
        </p:nvSpPr>
        <p:spPr>
          <a:xfrm>
            <a:off x="6890190" y="1573472"/>
            <a:ext cx="4448490" cy="5593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b="1" dirty="0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Software Portal do Sócio</a:t>
            </a:r>
            <a:endParaRPr lang="pt-BR" sz="2000" dirty="0">
              <a:solidFill>
                <a:schemeClr val="accent5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10" y="2508309"/>
            <a:ext cx="5341886" cy="356198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54" y="2743200"/>
            <a:ext cx="5772562" cy="287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3BA45C9B-33EA-4BEF-A6F4-EBDF94AFD998}"/>
              </a:ext>
            </a:extLst>
          </p:cNvPr>
          <p:cNvSpPr txBox="1"/>
          <p:nvPr/>
        </p:nvSpPr>
        <p:spPr>
          <a:xfrm>
            <a:off x="4944240" y="197260"/>
            <a:ext cx="7056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Relatório da </a:t>
            </a:r>
            <a:r>
              <a:rPr lang="pt-BR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Gestão</a:t>
            </a:r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 – 2020/2021</a:t>
            </a:r>
            <a:endParaRPr lang="pt-BR" sz="2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Espaço Reservado para Conteúdo 4">
            <a:extLst>
              <a:ext uri="{FF2B5EF4-FFF2-40B4-BE49-F238E27FC236}">
                <a16:creationId xmlns="" xmlns:a16="http://schemas.microsoft.com/office/drawing/2014/main" id="{67AF3B52-C4A7-46AF-9CD2-615359413CD0}"/>
              </a:ext>
            </a:extLst>
          </p:cNvPr>
          <p:cNvSpPr txBox="1">
            <a:spLocks/>
          </p:cNvSpPr>
          <p:nvPr/>
        </p:nvSpPr>
        <p:spPr>
          <a:xfrm>
            <a:off x="7028121" y="829344"/>
            <a:ext cx="4972595" cy="400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sz="1800" i="1" dirty="0">
                <a:solidFill>
                  <a:schemeClr val="bg1"/>
                </a:solidFill>
                <a:latin typeface="Myriad Pro" panose="020B0503030403020204" pitchFamily="34" charset="0"/>
              </a:rPr>
              <a:t>Projetos Realizados - </a:t>
            </a:r>
            <a:r>
              <a:rPr lang="pt-BR" sz="1800" b="1" i="1" dirty="0">
                <a:solidFill>
                  <a:schemeClr val="bg1"/>
                </a:solidFill>
                <a:latin typeface="Myriad Pro" panose="020B0503030403020204" pitchFamily="34" charset="0"/>
              </a:rPr>
              <a:t>Sede Recife</a:t>
            </a:r>
            <a:endParaRPr lang="pt-BR" sz="1800" i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Espaço Reservado para Conteúdo 4">
            <a:extLst>
              <a:ext uri="{FF2B5EF4-FFF2-40B4-BE49-F238E27FC236}">
                <a16:creationId xmlns="" xmlns:a16="http://schemas.microsoft.com/office/drawing/2014/main" id="{F12DC98D-8580-4EA9-91B9-C45415CCB5DF}"/>
              </a:ext>
            </a:extLst>
          </p:cNvPr>
          <p:cNvSpPr txBox="1">
            <a:spLocks/>
          </p:cNvSpPr>
          <p:nvPr/>
        </p:nvSpPr>
        <p:spPr>
          <a:xfrm>
            <a:off x="262312" y="1229453"/>
            <a:ext cx="11616577" cy="1014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b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Banheiro piscina grande: aquisição de ar-condicionado, espelho, cortina de ar e gradil no piso</a:t>
            </a:r>
            <a:endParaRPr lang="pt-BR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2" y="2508309"/>
            <a:ext cx="5342978" cy="356198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933" y="2508309"/>
            <a:ext cx="5342466" cy="356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5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3BA45C9B-33EA-4BEF-A6F4-EBDF94AFD998}"/>
              </a:ext>
            </a:extLst>
          </p:cNvPr>
          <p:cNvSpPr txBox="1"/>
          <p:nvPr/>
        </p:nvSpPr>
        <p:spPr>
          <a:xfrm>
            <a:off x="4944240" y="197260"/>
            <a:ext cx="7056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Relatório da </a:t>
            </a:r>
            <a:r>
              <a:rPr lang="pt-BR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Gestão</a:t>
            </a:r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 – 2020/2021</a:t>
            </a:r>
            <a:endParaRPr lang="pt-BR" sz="2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Espaço Reservado para Conteúdo 4">
            <a:extLst>
              <a:ext uri="{FF2B5EF4-FFF2-40B4-BE49-F238E27FC236}">
                <a16:creationId xmlns="" xmlns:a16="http://schemas.microsoft.com/office/drawing/2014/main" id="{67AF3B52-C4A7-46AF-9CD2-615359413CD0}"/>
              </a:ext>
            </a:extLst>
          </p:cNvPr>
          <p:cNvSpPr txBox="1">
            <a:spLocks/>
          </p:cNvSpPr>
          <p:nvPr/>
        </p:nvSpPr>
        <p:spPr>
          <a:xfrm>
            <a:off x="7028121" y="829344"/>
            <a:ext cx="4972595" cy="400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sz="1800" i="1" dirty="0">
                <a:solidFill>
                  <a:schemeClr val="bg1"/>
                </a:solidFill>
                <a:latin typeface="Myriad Pro" panose="020B0503030403020204" pitchFamily="34" charset="0"/>
              </a:rPr>
              <a:t>Projetos Realizados - </a:t>
            </a:r>
            <a:r>
              <a:rPr lang="pt-BR" sz="1800" b="1" i="1" dirty="0">
                <a:solidFill>
                  <a:schemeClr val="bg1"/>
                </a:solidFill>
                <a:latin typeface="Myriad Pro" panose="020B0503030403020204" pitchFamily="34" charset="0"/>
              </a:rPr>
              <a:t>Sede Recife</a:t>
            </a:r>
            <a:endParaRPr lang="pt-BR" sz="1800" i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Espaço Reservado para Conteúdo 4">
            <a:extLst>
              <a:ext uri="{FF2B5EF4-FFF2-40B4-BE49-F238E27FC236}">
                <a16:creationId xmlns="" xmlns:a16="http://schemas.microsoft.com/office/drawing/2014/main" id="{F12DC98D-8580-4EA9-91B9-C45415CCB5DF}"/>
              </a:ext>
            </a:extLst>
          </p:cNvPr>
          <p:cNvSpPr txBox="1">
            <a:spLocks/>
          </p:cNvSpPr>
          <p:nvPr/>
        </p:nvSpPr>
        <p:spPr>
          <a:xfrm>
            <a:off x="245378" y="1407695"/>
            <a:ext cx="11701244" cy="495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b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Redes de proteção e portões deck</a:t>
            </a:r>
            <a:endParaRPr lang="pt-BR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66" y="2174354"/>
            <a:ext cx="5384801" cy="358986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665" y="2174354"/>
            <a:ext cx="5383701" cy="358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4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="" xmlns:a16="http://schemas.microsoft.com/office/drawing/2014/main" id="{927EE0AE-CB26-456A-B442-89F5FF7F3C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7313" y="1573473"/>
            <a:ext cx="11461576" cy="559333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pt-BR" b="1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Quadra principal: pintura externa e interna e lonas de proteção</a:t>
            </a:r>
            <a:endParaRPr lang="pt-BR" sz="2000" dirty="0">
              <a:solidFill>
                <a:schemeClr val="accent5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3BA45C9B-33EA-4BEF-A6F4-EBDF94AFD998}"/>
              </a:ext>
            </a:extLst>
          </p:cNvPr>
          <p:cNvSpPr txBox="1"/>
          <p:nvPr/>
        </p:nvSpPr>
        <p:spPr>
          <a:xfrm>
            <a:off x="4944240" y="197260"/>
            <a:ext cx="7056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Relatório da </a:t>
            </a:r>
            <a:r>
              <a:rPr lang="pt-BR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Gestão</a:t>
            </a:r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 – 2020/2021</a:t>
            </a:r>
            <a:endParaRPr lang="pt-BR" sz="2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1" name="Espaço Reservado para Conteúdo 4">
            <a:extLst>
              <a:ext uri="{FF2B5EF4-FFF2-40B4-BE49-F238E27FC236}">
                <a16:creationId xmlns="" xmlns:a16="http://schemas.microsoft.com/office/drawing/2014/main" id="{CF06AFD2-A109-4A0B-A248-DBBD52CA1384}"/>
              </a:ext>
            </a:extLst>
          </p:cNvPr>
          <p:cNvSpPr txBox="1">
            <a:spLocks/>
          </p:cNvSpPr>
          <p:nvPr/>
        </p:nvSpPr>
        <p:spPr>
          <a:xfrm>
            <a:off x="7028121" y="829344"/>
            <a:ext cx="4972595" cy="400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sz="1800" i="1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Projetos Realizados - </a:t>
            </a:r>
            <a:r>
              <a:rPr lang="pt-BR" sz="1800" b="1" i="1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Sede Recife</a:t>
            </a:r>
            <a:endParaRPr lang="pt-BR" sz="1800" i="1" dirty="0">
              <a:solidFill>
                <a:schemeClr val="accent5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23" y="2476825"/>
            <a:ext cx="5342978" cy="356198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060" y="2476825"/>
            <a:ext cx="5376473" cy="358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1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3BA45C9B-33EA-4BEF-A6F4-EBDF94AFD998}"/>
              </a:ext>
            </a:extLst>
          </p:cNvPr>
          <p:cNvSpPr txBox="1"/>
          <p:nvPr/>
        </p:nvSpPr>
        <p:spPr>
          <a:xfrm>
            <a:off x="4944240" y="197260"/>
            <a:ext cx="7056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Relatório da </a:t>
            </a:r>
            <a:r>
              <a:rPr lang="pt-BR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Gestão</a:t>
            </a:r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 – 2020/2021</a:t>
            </a:r>
            <a:endParaRPr lang="pt-BR" sz="2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Espaço Reservado para Conteúdo 4">
            <a:extLst>
              <a:ext uri="{FF2B5EF4-FFF2-40B4-BE49-F238E27FC236}">
                <a16:creationId xmlns="" xmlns:a16="http://schemas.microsoft.com/office/drawing/2014/main" id="{C1FF29DE-5D3A-43C8-AB7A-E235F243DC7F}"/>
              </a:ext>
            </a:extLst>
          </p:cNvPr>
          <p:cNvSpPr txBox="1">
            <a:spLocks/>
          </p:cNvSpPr>
          <p:nvPr/>
        </p:nvSpPr>
        <p:spPr>
          <a:xfrm>
            <a:off x="6358270" y="1407695"/>
            <a:ext cx="5833730" cy="495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b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Ampliação do Parque Baby</a:t>
            </a:r>
            <a:endParaRPr lang="pt-BR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Espaço Reservado para Conteúdo 4">
            <a:extLst>
              <a:ext uri="{FF2B5EF4-FFF2-40B4-BE49-F238E27FC236}">
                <a16:creationId xmlns="" xmlns:a16="http://schemas.microsoft.com/office/drawing/2014/main" id="{67AF3B52-C4A7-46AF-9CD2-615359413CD0}"/>
              </a:ext>
            </a:extLst>
          </p:cNvPr>
          <p:cNvSpPr txBox="1">
            <a:spLocks/>
          </p:cNvSpPr>
          <p:nvPr/>
        </p:nvSpPr>
        <p:spPr>
          <a:xfrm>
            <a:off x="7028121" y="829344"/>
            <a:ext cx="4972595" cy="400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sz="1800" i="1" dirty="0">
                <a:solidFill>
                  <a:schemeClr val="bg1"/>
                </a:solidFill>
                <a:latin typeface="Myriad Pro" panose="020B0503030403020204" pitchFamily="34" charset="0"/>
              </a:rPr>
              <a:t>Projetos Realizados - </a:t>
            </a:r>
            <a:r>
              <a:rPr lang="pt-BR" sz="1800" b="1" i="1" dirty="0">
                <a:solidFill>
                  <a:schemeClr val="bg1"/>
                </a:solidFill>
                <a:latin typeface="Myriad Pro" panose="020B0503030403020204" pitchFamily="34" charset="0"/>
              </a:rPr>
              <a:t>Sede Recife</a:t>
            </a:r>
            <a:endParaRPr lang="pt-BR" sz="1800" i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201" y="2174354"/>
            <a:ext cx="5367868" cy="3578579"/>
          </a:xfrm>
          <a:prstGeom prst="rect">
            <a:avLst/>
          </a:prstGeom>
        </p:spPr>
      </p:pic>
      <p:sp>
        <p:nvSpPr>
          <p:cNvPr id="14" name="Espaço Reservado para Conteúdo 4">
            <a:extLst>
              <a:ext uri="{FF2B5EF4-FFF2-40B4-BE49-F238E27FC236}">
                <a16:creationId xmlns="" xmlns:a16="http://schemas.microsoft.com/office/drawing/2014/main" id="{F12DC98D-8580-4EA9-91B9-C45415CCB5DF}"/>
              </a:ext>
            </a:extLst>
          </p:cNvPr>
          <p:cNvSpPr txBox="1">
            <a:spLocks/>
          </p:cNvSpPr>
          <p:nvPr/>
        </p:nvSpPr>
        <p:spPr>
          <a:xfrm>
            <a:off x="151538" y="1407695"/>
            <a:ext cx="5833730" cy="495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b="1" dirty="0" err="1" smtClean="0">
                <a:solidFill>
                  <a:schemeClr val="bg1"/>
                </a:solidFill>
                <a:latin typeface="Myriad Pro" panose="020B0503030403020204" pitchFamily="34" charset="0"/>
              </a:rPr>
              <a:t>Palhoção</a:t>
            </a:r>
            <a:r>
              <a:rPr lang="pt-BR" b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: fogão industrial</a:t>
            </a:r>
            <a:endParaRPr lang="pt-BR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99" y="2186275"/>
            <a:ext cx="5324009" cy="355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1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="" xmlns:a16="http://schemas.microsoft.com/office/drawing/2014/main" id="{927EE0AE-CB26-456A-B442-89F5FF7F3C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67761" y="2233107"/>
            <a:ext cx="7056477" cy="301545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pt-BR" sz="5400" b="1" dirty="0">
                <a:solidFill>
                  <a:schemeClr val="bg1"/>
                </a:solidFill>
                <a:latin typeface="Myriad Pro" panose="020B0503030403020204" pitchFamily="34" charset="0"/>
              </a:rPr>
              <a:t>Projetos </a:t>
            </a:r>
            <a:r>
              <a:rPr lang="pt-BR" sz="5400" b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realizados </a:t>
            </a:r>
            <a:r>
              <a:rPr lang="pt-BR" sz="5400" b="1" dirty="0">
                <a:solidFill>
                  <a:schemeClr val="bg1"/>
                </a:solidFill>
                <a:latin typeface="Myriad Pro" panose="020B0503030403020204" pitchFamily="34" charset="0"/>
              </a:rPr>
              <a:t>no ano de 2020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pt-BR" sz="4400" dirty="0" err="1" smtClean="0">
                <a:solidFill>
                  <a:schemeClr val="bg1"/>
                </a:solidFill>
                <a:latin typeface="Myriad Pro" panose="020B0503030403020204" pitchFamily="34" charset="0"/>
              </a:rPr>
              <a:t>Subsede</a:t>
            </a:r>
            <a:r>
              <a:rPr lang="pt-BR" sz="44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 Maria Farinha</a:t>
            </a:r>
            <a:endParaRPr lang="pt-BR" sz="4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3BA45C9B-33EA-4BEF-A6F4-EBDF94AFD998}"/>
              </a:ext>
            </a:extLst>
          </p:cNvPr>
          <p:cNvSpPr txBox="1"/>
          <p:nvPr/>
        </p:nvSpPr>
        <p:spPr>
          <a:xfrm>
            <a:off x="4944240" y="197260"/>
            <a:ext cx="7056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Relatório da </a:t>
            </a:r>
            <a:r>
              <a:rPr lang="pt-BR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Gestão</a:t>
            </a:r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 – 2020/2021</a:t>
            </a:r>
            <a:endParaRPr lang="pt-BR" sz="2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19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="" xmlns:a16="http://schemas.microsoft.com/office/drawing/2014/main" id="{927EE0AE-CB26-456A-B442-89F5FF7F3C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67761" y="2233107"/>
            <a:ext cx="7056477" cy="301545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pt-BR" sz="5400" b="1" dirty="0">
                <a:solidFill>
                  <a:schemeClr val="bg1"/>
                </a:solidFill>
                <a:latin typeface="Myriad Pro" panose="020B0503030403020204" pitchFamily="34" charset="0"/>
              </a:rPr>
              <a:t>Projetos </a:t>
            </a:r>
            <a:r>
              <a:rPr lang="pt-BR" sz="5400" b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realizados </a:t>
            </a:r>
            <a:r>
              <a:rPr lang="pt-BR" sz="5400" b="1" dirty="0">
                <a:solidFill>
                  <a:schemeClr val="bg1"/>
                </a:solidFill>
                <a:latin typeface="Myriad Pro" panose="020B0503030403020204" pitchFamily="34" charset="0"/>
              </a:rPr>
              <a:t>no ano de 2020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pt-BR" sz="4400" dirty="0">
                <a:solidFill>
                  <a:schemeClr val="bg1"/>
                </a:solidFill>
                <a:latin typeface="Myriad Pro" panose="020B0503030403020204" pitchFamily="34" charset="0"/>
              </a:rPr>
              <a:t>Sede Recife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3BA45C9B-33EA-4BEF-A6F4-EBDF94AFD998}"/>
              </a:ext>
            </a:extLst>
          </p:cNvPr>
          <p:cNvSpPr txBox="1"/>
          <p:nvPr/>
        </p:nvSpPr>
        <p:spPr>
          <a:xfrm>
            <a:off x="4944240" y="197260"/>
            <a:ext cx="7056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Relatório da </a:t>
            </a:r>
            <a:r>
              <a:rPr lang="pt-BR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Gestão</a:t>
            </a:r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 – 2020/2021</a:t>
            </a:r>
            <a:endParaRPr lang="pt-BR" sz="2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19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="" xmlns:a16="http://schemas.microsoft.com/office/drawing/2014/main" id="{927EE0AE-CB26-456A-B442-89F5FF7F3C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222" y="1322630"/>
            <a:ext cx="5116870" cy="164070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pt-BR" b="1" dirty="0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Galpão Sul</a:t>
            </a:r>
            <a:endParaRPr lang="pt-BR" b="1" dirty="0">
              <a:solidFill>
                <a:schemeClr val="accent5">
                  <a:lumMod val="75000"/>
                </a:schemeClr>
              </a:solidFill>
              <a:latin typeface="Myriad Pro" panose="020B0503030403020204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pt-BR" sz="2000" dirty="0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Foi reformado com ampliação da área coberta em novo galpão</a:t>
            </a:r>
            <a:endParaRPr lang="pt-BR" sz="2000" dirty="0">
              <a:solidFill>
                <a:schemeClr val="accent5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3BA45C9B-33EA-4BEF-A6F4-EBDF94AFD998}"/>
              </a:ext>
            </a:extLst>
          </p:cNvPr>
          <p:cNvSpPr txBox="1"/>
          <p:nvPr/>
        </p:nvSpPr>
        <p:spPr>
          <a:xfrm>
            <a:off x="4944240" y="197260"/>
            <a:ext cx="7056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Relatório da </a:t>
            </a:r>
            <a:r>
              <a:rPr lang="pt-BR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Gestão</a:t>
            </a:r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 – 2020/2021</a:t>
            </a:r>
            <a:endParaRPr lang="pt-BR" sz="2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1" name="Espaço Reservado para Conteúdo 4">
            <a:extLst>
              <a:ext uri="{FF2B5EF4-FFF2-40B4-BE49-F238E27FC236}">
                <a16:creationId xmlns="" xmlns:a16="http://schemas.microsoft.com/office/drawing/2014/main" id="{CF06AFD2-A109-4A0B-A248-DBBD52CA1384}"/>
              </a:ext>
            </a:extLst>
          </p:cNvPr>
          <p:cNvSpPr txBox="1">
            <a:spLocks/>
          </p:cNvSpPr>
          <p:nvPr/>
        </p:nvSpPr>
        <p:spPr>
          <a:xfrm>
            <a:off x="7028121" y="829344"/>
            <a:ext cx="4972595" cy="4001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sz="1800" i="1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Projetos Realizados - </a:t>
            </a:r>
            <a:r>
              <a:rPr lang="pt-BR" sz="1800" b="1" i="1" dirty="0" err="1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Subsede</a:t>
            </a:r>
            <a:r>
              <a:rPr lang="pt-BR" sz="1800" b="1" i="1" dirty="0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 Maria Farinha</a:t>
            </a:r>
            <a:endParaRPr lang="pt-BR" sz="1800" i="1" dirty="0">
              <a:solidFill>
                <a:schemeClr val="accent5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50" y="3688593"/>
            <a:ext cx="3891890" cy="259459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192" y="1973314"/>
            <a:ext cx="6464808" cy="430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2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="" xmlns:a16="http://schemas.microsoft.com/office/drawing/2014/main" id="{927EE0AE-CB26-456A-B442-89F5FF7F3C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222" y="1322630"/>
            <a:ext cx="5116870" cy="1640703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pt-BR" b="1" dirty="0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Rampa Casa de Apoio</a:t>
            </a:r>
            <a:endParaRPr lang="pt-BR" b="1" dirty="0">
              <a:solidFill>
                <a:schemeClr val="accent5">
                  <a:lumMod val="75000"/>
                </a:schemeClr>
              </a:solidFill>
              <a:latin typeface="Myriad Pro" panose="020B0503030403020204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pt-BR" sz="2000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S</a:t>
            </a:r>
            <a:r>
              <a:rPr lang="pt-BR" sz="2000" dirty="0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em uso, a antiga rampa por trás da Casa de Apoio foi retirada ampliando a área de lazer</a:t>
            </a:r>
            <a:endParaRPr lang="pt-BR" sz="2000" dirty="0">
              <a:solidFill>
                <a:schemeClr val="accent5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3BA45C9B-33EA-4BEF-A6F4-EBDF94AFD998}"/>
              </a:ext>
            </a:extLst>
          </p:cNvPr>
          <p:cNvSpPr txBox="1"/>
          <p:nvPr/>
        </p:nvSpPr>
        <p:spPr>
          <a:xfrm>
            <a:off x="4944240" y="197260"/>
            <a:ext cx="7056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Relatório da </a:t>
            </a:r>
            <a:r>
              <a:rPr lang="pt-BR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Gestão</a:t>
            </a:r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 – 2020/2021</a:t>
            </a:r>
            <a:endParaRPr lang="pt-BR" sz="2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1" name="Espaço Reservado para Conteúdo 4">
            <a:extLst>
              <a:ext uri="{FF2B5EF4-FFF2-40B4-BE49-F238E27FC236}">
                <a16:creationId xmlns="" xmlns:a16="http://schemas.microsoft.com/office/drawing/2014/main" id="{CF06AFD2-A109-4A0B-A248-DBBD52CA1384}"/>
              </a:ext>
            </a:extLst>
          </p:cNvPr>
          <p:cNvSpPr txBox="1">
            <a:spLocks/>
          </p:cNvSpPr>
          <p:nvPr/>
        </p:nvSpPr>
        <p:spPr>
          <a:xfrm>
            <a:off x="7028121" y="829344"/>
            <a:ext cx="4972595" cy="4001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sz="1800" i="1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Projetos Realizados - </a:t>
            </a:r>
            <a:r>
              <a:rPr lang="pt-BR" sz="1800" b="1" i="1" dirty="0" err="1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Subsede</a:t>
            </a:r>
            <a:r>
              <a:rPr lang="pt-BR" sz="1800" b="1" i="1" dirty="0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 Maria Farinha</a:t>
            </a:r>
            <a:endParaRPr lang="pt-BR" sz="1800" i="1" dirty="0">
              <a:solidFill>
                <a:schemeClr val="accent5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9" y="3614605"/>
            <a:ext cx="4002871" cy="266858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092" y="1973314"/>
            <a:ext cx="6464808" cy="430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7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3BA45C9B-33EA-4BEF-A6F4-EBDF94AFD998}"/>
              </a:ext>
            </a:extLst>
          </p:cNvPr>
          <p:cNvSpPr txBox="1"/>
          <p:nvPr/>
        </p:nvSpPr>
        <p:spPr>
          <a:xfrm>
            <a:off x="4944240" y="197260"/>
            <a:ext cx="7056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Relatório da </a:t>
            </a:r>
            <a:r>
              <a:rPr lang="pt-BR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Gestão</a:t>
            </a:r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 – 2020/2021</a:t>
            </a:r>
            <a:endParaRPr lang="pt-BR" sz="2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Espaço Reservado para Conteúdo 4">
            <a:extLst>
              <a:ext uri="{FF2B5EF4-FFF2-40B4-BE49-F238E27FC236}">
                <a16:creationId xmlns="" xmlns:a16="http://schemas.microsoft.com/office/drawing/2014/main" id="{C1FF29DE-5D3A-43C8-AB7A-E235F243DC7F}"/>
              </a:ext>
            </a:extLst>
          </p:cNvPr>
          <p:cNvSpPr txBox="1">
            <a:spLocks/>
          </p:cNvSpPr>
          <p:nvPr/>
        </p:nvSpPr>
        <p:spPr>
          <a:xfrm>
            <a:off x="6248749" y="1409923"/>
            <a:ext cx="5833730" cy="567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b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Novo piso junto às garagens</a:t>
            </a:r>
            <a:endParaRPr lang="pt-BR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Espaço Reservado para Conteúdo 4">
            <a:extLst>
              <a:ext uri="{FF2B5EF4-FFF2-40B4-BE49-F238E27FC236}">
                <a16:creationId xmlns="" xmlns:a16="http://schemas.microsoft.com/office/drawing/2014/main" id="{67AF3B52-C4A7-46AF-9CD2-615359413CD0}"/>
              </a:ext>
            </a:extLst>
          </p:cNvPr>
          <p:cNvSpPr txBox="1">
            <a:spLocks/>
          </p:cNvSpPr>
          <p:nvPr/>
        </p:nvSpPr>
        <p:spPr>
          <a:xfrm>
            <a:off x="7028121" y="829344"/>
            <a:ext cx="4972595" cy="4001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sz="1800" i="1" dirty="0">
                <a:solidFill>
                  <a:schemeClr val="bg1"/>
                </a:solidFill>
                <a:latin typeface="Myriad Pro" panose="020B0503030403020204" pitchFamily="34" charset="0"/>
              </a:rPr>
              <a:t>Projetos Realizados - </a:t>
            </a:r>
            <a:r>
              <a:rPr lang="pt-BR" sz="1800" b="1" i="1" dirty="0" err="1" smtClean="0">
                <a:solidFill>
                  <a:schemeClr val="bg1"/>
                </a:solidFill>
                <a:latin typeface="Myriad Pro" panose="020B0503030403020204" pitchFamily="34" charset="0"/>
              </a:rPr>
              <a:t>Subsede</a:t>
            </a:r>
            <a:r>
              <a:rPr lang="pt-BR" sz="1800" b="1" i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 Maria Farinha</a:t>
            </a:r>
            <a:endParaRPr lang="pt-BR" sz="1800" i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Espaço Reservado para Conteúdo 4">
            <a:extLst>
              <a:ext uri="{FF2B5EF4-FFF2-40B4-BE49-F238E27FC236}">
                <a16:creationId xmlns="" xmlns:a16="http://schemas.microsoft.com/office/drawing/2014/main" id="{F12DC98D-8580-4EA9-91B9-C45415CCB5DF}"/>
              </a:ext>
            </a:extLst>
          </p:cNvPr>
          <p:cNvSpPr txBox="1">
            <a:spLocks/>
          </p:cNvSpPr>
          <p:nvPr/>
        </p:nvSpPr>
        <p:spPr>
          <a:xfrm>
            <a:off x="244986" y="1409923"/>
            <a:ext cx="5833730" cy="495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b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Muro de arrimo Casa de Apoio</a:t>
            </a:r>
            <a:endParaRPr lang="pt-BR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72" y="2173834"/>
            <a:ext cx="5343758" cy="356250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735" y="2173834"/>
            <a:ext cx="5343758" cy="356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="" xmlns:a16="http://schemas.microsoft.com/office/drawing/2014/main" id="{927EE0AE-CB26-456A-B442-89F5FF7F3C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222" y="1322630"/>
            <a:ext cx="5116870" cy="1640703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pt-BR" b="1" dirty="0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Rampa Sul</a:t>
            </a:r>
            <a:endParaRPr lang="pt-BR" b="1" dirty="0">
              <a:solidFill>
                <a:schemeClr val="accent5">
                  <a:lumMod val="75000"/>
                </a:schemeClr>
              </a:solidFill>
              <a:latin typeface="Myriad Pro" panose="020B0503030403020204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pt-BR" sz="2000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A</a:t>
            </a:r>
            <a:r>
              <a:rPr lang="pt-BR" sz="2000" dirty="0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cesso das embarcações pelo Rio Timbó foi otimizado com as melhorias em sua estrutura</a:t>
            </a:r>
            <a:endParaRPr lang="pt-BR" sz="2000" dirty="0">
              <a:solidFill>
                <a:schemeClr val="accent5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3BA45C9B-33EA-4BEF-A6F4-EBDF94AFD998}"/>
              </a:ext>
            </a:extLst>
          </p:cNvPr>
          <p:cNvSpPr txBox="1"/>
          <p:nvPr/>
        </p:nvSpPr>
        <p:spPr>
          <a:xfrm>
            <a:off x="4944240" y="197260"/>
            <a:ext cx="7056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Relatório da </a:t>
            </a:r>
            <a:r>
              <a:rPr lang="pt-BR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Gestão</a:t>
            </a:r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 – 2020/2021</a:t>
            </a:r>
            <a:endParaRPr lang="pt-BR" sz="2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1" name="Espaço Reservado para Conteúdo 4">
            <a:extLst>
              <a:ext uri="{FF2B5EF4-FFF2-40B4-BE49-F238E27FC236}">
                <a16:creationId xmlns="" xmlns:a16="http://schemas.microsoft.com/office/drawing/2014/main" id="{CF06AFD2-A109-4A0B-A248-DBBD52CA1384}"/>
              </a:ext>
            </a:extLst>
          </p:cNvPr>
          <p:cNvSpPr txBox="1">
            <a:spLocks/>
          </p:cNvSpPr>
          <p:nvPr/>
        </p:nvSpPr>
        <p:spPr>
          <a:xfrm>
            <a:off x="7028121" y="829344"/>
            <a:ext cx="4972595" cy="4001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sz="1800" i="1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Projetos Realizados - </a:t>
            </a:r>
            <a:r>
              <a:rPr lang="pt-BR" sz="1800" b="1" i="1" dirty="0" err="1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Subsede</a:t>
            </a:r>
            <a:r>
              <a:rPr lang="pt-BR" sz="1800" b="1" i="1" dirty="0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 Maria Farinha</a:t>
            </a:r>
            <a:endParaRPr lang="pt-BR" sz="1800" i="1" dirty="0">
              <a:solidFill>
                <a:schemeClr val="accent5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092" y="1954714"/>
            <a:ext cx="6464808" cy="430987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19" y="3453653"/>
            <a:ext cx="4997214" cy="281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4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="" xmlns:a16="http://schemas.microsoft.com/office/drawing/2014/main" id="{927EE0AE-CB26-456A-B442-89F5FF7F3C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222" y="1322630"/>
            <a:ext cx="5116870" cy="184390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pt-BR" b="1" dirty="0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Parque Infantil</a:t>
            </a:r>
            <a:endParaRPr lang="pt-BR" b="1" dirty="0">
              <a:solidFill>
                <a:schemeClr val="accent5">
                  <a:lumMod val="75000"/>
                </a:schemeClr>
              </a:solidFill>
              <a:latin typeface="Myriad Pro" panose="020B0503030403020204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pt-BR" sz="2200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C</a:t>
            </a:r>
            <a:r>
              <a:rPr lang="pt-BR" sz="2200" dirty="0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riação de um novo parque infantil ao lado do Restaurante Caravela com aquisição de novos brinquedos em madeira</a:t>
            </a:r>
            <a:endParaRPr lang="pt-BR" sz="2200" dirty="0">
              <a:solidFill>
                <a:schemeClr val="accent5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3BA45C9B-33EA-4BEF-A6F4-EBDF94AFD998}"/>
              </a:ext>
            </a:extLst>
          </p:cNvPr>
          <p:cNvSpPr txBox="1"/>
          <p:nvPr/>
        </p:nvSpPr>
        <p:spPr>
          <a:xfrm>
            <a:off x="4944240" y="197260"/>
            <a:ext cx="7056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Relatório da </a:t>
            </a:r>
            <a:r>
              <a:rPr lang="pt-BR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Gestão</a:t>
            </a:r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 – 2020/2021</a:t>
            </a:r>
            <a:endParaRPr lang="pt-BR" sz="2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1" name="Espaço Reservado para Conteúdo 4">
            <a:extLst>
              <a:ext uri="{FF2B5EF4-FFF2-40B4-BE49-F238E27FC236}">
                <a16:creationId xmlns="" xmlns:a16="http://schemas.microsoft.com/office/drawing/2014/main" id="{CF06AFD2-A109-4A0B-A248-DBBD52CA1384}"/>
              </a:ext>
            </a:extLst>
          </p:cNvPr>
          <p:cNvSpPr txBox="1">
            <a:spLocks/>
          </p:cNvSpPr>
          <p:nvPr/>
        </p:nvSpPr>
        <p:spPr>
          <a:xfrm>
            <a:off x="7028121" y="829344"/>
            <a:ext cx="4972595" cy="4001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sz="1800" i="1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Projetos Realizados - </a:t>
            </a:r>
            <a:r>
              <a:rPr lang="pt-BR" sz="1800" b="1" i="1" dirty="0" err="1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Subsede</a:t>
            </a:r>
            <a:r>
              <a:rPr lang="pt-BR" sz="1800" b="1" i="1" dirty="0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 Maria Farinha</a:t>
            </a:r>
            <a:endParaRPr lang="pt-BR" sz="1800" i="1" dirty="0">
              <a:solidFill>
                <a:schemeClr val="accent5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4" y="3150715"/>
            <a:ext cx="4698706" cy="313247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594" y="2174438"/>
            <a:ext cx="6163122" cy="410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2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="" xmlns:a16="http://schemas.microsoft.com/office/drawing/2014/main" id="{927EE0AE-CB26-456A-B442-89F5FF7F3C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222" y="1322630"/>
            <a:ext cx="5116870" cy="1640703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pt-BR" b="1" dirty="0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Plantio de Mudas</a:t>
            </a:r>
            <a:endParaRPr lang="pt-BR" b="1" dirty="0">
              <a:solidFill>
                <a:schemeClr val="accent5">
                  <a:lumMod val="75000"/>
                </a:schemeClr>
              </a:solidFill>
              <a:latin typeface="Myriad Pro" panose="020B0503030403020204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pt-BR" sz="2000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P</a:t>
            </a:r>
            <a:r>
              <a:rPr lang="pt-BR" sz="2000" dirty="0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rojeto de arborização com plantio de 20 novas árvores as margens do Rio Timbó.</a:t>
            </a:r>
            <a:endParaRPr lang="pt-BR" sz="2000" dirty="0">
              <a:solidFill>
                <a:schemeClr val="accent5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3BA45C9B-33EA-4BEF-A6F4-EBDF94AFD998}"/>
              </a:ext>
            </a:extLst>
          </p:cNvPr>
          <p:cNvSpPr txBox="1"/>
          <p:nvPr/>
        </p:nvSpPr>
        <p:spPr>
          <a:xfrm>
            <a:off x="4944240" y="197260"/>
            <a:ext cx="7056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Relatório da </a:t>
            </a:r>
            <a:r>
              <a:rPr lang="pt-BR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Gestão</a:t>
            </a:r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 – 2020/2021</a:t>
            </a:r>
            <a:endParaRPr lang="pt-BR" sz="2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1" name="Espaço Reservado para Conteúdo 4">
            <a:extLst>
              <a:ext uri="{FF2B5EF4-FFF2-40B4-BE49-F238E27FC236}">
                <a16:creationId xmlns="" xmlns:a16="http://schemas.microsoft.com/office/drawing/2014/main" id="{CF06AFD2-A109-4A0B-A248-DBBD52CA1384}"/>
              </a:ext>
            </a:extLst>
          </p:cNvPr>
          <p:cNvSpPr txBox="1">
            <a:spLocks/>
          </p:cNvSpPr>
          <p:nvPr/>
        </p:nvSpPr>
        <p:spPr>
          <a:xfrm>
            <a:off x="7028121" y="829344"/>
            <a:ext cx="4972595" cy="4001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sz="1800" i="1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Projetos Realizados - </a:t>
            </a:r>
            <a:r>
              <a:rPr lang="pt-BR" sz="1800" b="1" i="1" dirty="0" err="1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Subsede</a:t>
            </a:r>
            <a:r>
              <a:rPr lang="pt-BR" sz="1800" b="1" i="1" dirty="0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 Maria Farinha</a:t>
            </a:r>
            <a:endParaRPr lang="pt-BR" sz="1800" i="1" dirty="0">
              <a:solidFill>
                <a:schemeClr val="accent5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60" y="1834899"/>
            <a:ext cx="6645651" cy="443043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1" y="2995938"/>
            <a:ext cx="4904094" cy="326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3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="" xmlns:a16="http://schemas.microsoft.com/office/drawing/2014/main" id="{927EE0AE-CB26-456A-B442-89F5FF7F3C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2312" y="1589215"/>
            <a:ext cx="11602783" cy="559333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pt-BR" b="1" dirty="0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Segurança: desfibrilador, cadeira de rodas e prancha 1º socorros</a:t>
            </a:r>
            <a:endParaRPr lang="pt-BR" sz="2000" dirty="0">
              <a:solidFill>
                <a:schemeClr val="accent5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3BA45C9B-33EA-4BEF-A6F4-EBDF94AFD998}"/>
              </a:ext>
            </a:extLst>
          </p:cNvPr>
          <p:cNvSpPr txBox="1"/>
          <p:nvPr/>
        </p:nvSpPr>
        <p:spPr>
          <a:xfrm>
            <a:off x="4944240" y="197260"/>
            <a:ext cx="7056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Relatório da </a:t>
            </a:r>
            <a:r>
              <a:rPr lang="pt-BR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Gestão</a:t>
            </a:r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 – 2020/2021</a:t>
            </a:r>
            <a:endParaRPr lang="pt-BR" sz="2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1" name="Espaço Reservado para Conteúdo 4">
            <a:extLst>
              <a:ext uri="{FF2B5EF4-FFF2-40B4-BE49-F238E27FC236}">
                <a16:creationId xmlns="" xmlns:a16="http://schemas.microsoft.com/office/drawing/2014/main" id="{CF06AFD2-A109-4A0B-A248-DBBD52CA1384}"/>
              </a:ext>
            </a:extLst>
          </p:cNvPr>
          <p:cNvSpPr txBox="1">
            <a:spLocks/>
          </p:cNvSpPr>
          <p:nvPr/>
        </p:nvSpPr>
        <p:spPr>
          <a:xfrm>
            <a:off x="7028121" y="829344"/>
            <a:ext cx="4972595" cy="4001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sz="1800" i="1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Projetos Realizados - </a:t>
            </a:r>
            <a:r>
              <a:rPr lang="pt-BR" sz="1800" b="1" i="1" dirty="0" err="1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Subsede</a:t>
            </a:r>
            <a:r>
              <a:rPr lang="pt-BR" sz="1800" b="1" i="1" dirty="0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 Maria Farinha</a:t>
            </a:r>
            <a:endParaRPr lang="pt-BR" sz="1800" i="1" dirty="0">
              <a:solidFill>
                <a:schemeClr val="accent5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33" y="2508309"/>
            <a:ext cx="5350934" cy="356728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506" y="2508309"/>
            <a:ext cx="5350934" cy="356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8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="" xmlns:a16="http://schemas.microsoft.com/office/drawing/2014/main" id="{927EE0AE-CB26-456A-B442-89F5FF7F3C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67761" y="2233107"/>
            <a:ext cx="7056477" cy="301545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pt-BR" sz="5400" b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Resumo financeiro do </a:t>
            </a:r>
            <a:r>
              <a:rPr lang="pt-BR" sz="5400" b="1" dirty="0">
                <a:solidFill>
                  <a:schemeClr val="bg1"/>
                </a:solidFill>
                <a:latin typeface="Myriad Pro" panose="020B0503030403020204" pitchFamily="34" charset="0"/>
              </a:rPr>
              <a:t>ano de </a:t>
            </a:r>
            <a:r>
              <a:rPr lang="pt-BR" sz="5400" b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2020</a:t>
            </a:r>
            <a:endParaRPr lang="pt-BR" sz="54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3BA45C9B-33EA-4BEF-A6F4-EBDF94AFD998}"/>
              </a:ext>
            </a:extLst>
          </p:cNvPr>
          <p:cNvSpPr txBox="1"/>
          <p:nvPr/>
        </p:nvSpPr>
        <p:spPr>
          <a:xfrm>
            <a:off x="4944240" y="197260"/>
            <a:ext cx="7056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Relatório da </a:t>
            </a:r>
            <a:r>
              <a:rPr lang="pt-BR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Gestão</a:t>
            </a:r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 – 2020/2021</a:t>
            </a:r>
            <a:endParaRPr lang="pt-BR" sz="2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25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="" xmlns:a16="http://schemas.microsoft.com/office/drawing/2014/main" id="{927EE0AE-CB26-456A-B442-89F5FF7F3C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6106" y="993506"/>
            <a:ext cx="11602783" cy="559333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pt-BR" b="1" dirty="0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RESUMO FINANCEIRO – REALIZAÇÕES 2020</a:t>
            </a:r>
            <a:endParaRPr lang="pt-BR" sz="2000" dirty="0">
              <a:solidFill>
                <a:schemeClr val="accent5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3BA45C9B-33EA-4BEF-A6F4-EBDF94AFD998}"/>
              </a:ext>
            </a:extLst>
          </p:cNvPr>
          <p:cNvSpPr txBox="1"/>
          <p:nvPr/>
        </p:nvSpPr>
        <p:spPr>
          <a:xfrm>
            <a:off x="4944240" y="197260"/>
            <a:ext cx="7056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Relatório da </a:t>
            </a:r>
            <a:r>
              <a:rPr lang="pt-BR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Gestão</a:t>
            </a:r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 – 2020/2021</a:t>
            </a:r>
            <a:endParaRPr lang="pt-BR" sz="2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297870"/>
              </p:ext>
            </p:extLst>
          </p:nvPr>
        </p:nvGraphicFramePr>
        <p:xfrm>
          <a:off x="1996563" y="1647921"/>
          <a:ext cx="8161867" cy="5082351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4601526"/>
                <a:gridCol w="3560341"/>
              </a:tblGrid>
              <a:tr h="2292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DESCRIÇÃO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 VALOR 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40346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DRAGAGEM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 R$                      2.790.883,07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40346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REFORMA GALPÃO GARAGEM NORTE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 R$                      1.486.908,44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41505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NOVO GUINCHO GARAGEM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 R$                          287.852,41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40346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ALARGAMENTO DO CAIS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 R$                          162.283,51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40346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DIVERSOS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 R$                            94.985,68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40346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BARCOS DE APOIO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 R$                            92.033,74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40346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EQUIPAMENTOS QUADRAS DE TÊNIS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 R$                            90.778,50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40346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NOVO QUADRO DE UNIDADES CONSUMIDORAS DE ENERGIA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 R$                            77.000,00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40346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BANHEIRO QUADRAS DE TÊNIS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 R$                            66.596,54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40346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ASSESSORIA LICENCIAMENTOS DIVERSOS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 R$                            51.054,40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40346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PROJETOS ESTRUTURAIS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 R$                            47.639,50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40346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NOVOS BARCOS OPTIMIST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 R$                            32.500,00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255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="" xmlns:a16="http://schemas.microsoft.com/office/drawing/2014/main" id="{927EE0AE-CB26-456A-B442-89F5FF7F3C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6106" y="993506"/>
            <a:ext cx="11602783" cy="559333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pt-BR" b="1" dirty="0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RESUMO FINANCEIRO – REALIZAÇÕES SEDE 2020</a:t>
            </a:r>
            <a:endParaRPr lang="pt-BR" sz="2000" dirty="0">
              <a:solidFill>
                <a:schemeClr val="accent5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3BA45C9B-33EA-4BEF-A6F4-EBDF94AFD998}"/>
              </a:ext>
            </a:extLst>
          </p:cNvPr>
          <p:cNvSpPr txBox="1"/>
          <p:nvPr/>
        </p:nvSpPr>
        <p:spPr>
          <a:xfrm>
            <a:off x="4944240" y="197260"/>
            <a:ext cx="7056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Relatório da </a:t>
            </a:r>
            <a:r>
              <a:rPr lang="pt-BR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Gestão</a:t>
            </a:r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 – 2020/2021</a:t>
            </a:r>
            <a:endParaRPr lang="pt-BR" sz="2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6387862"/>
              </p:ext>
            </p:extLst>
          </p:nvPr>
        </p:nvGraphicFramePr>
        <p:xfrm>
          <a:off x="2033767" y="1614158"/>
          <a:ext cx="8087459" cy="4750200"/>
        </p:xfrm>
        <a:graphic>
          <a:graphicData uri="http://schemas.openxmlformats.org/drawingml/2006/table">
            <a:tbl>
              <a:tblPr firstRow="1" lastRow="1" bandRow="1">
                <a:tableStyleId>{37CE84F3-28C3-443E-9E96-99CF82512B78}</a:tableStyleId>
              </a:tblPr>
              <a:tblGrid>
                <a:gridCol w="5318859"/>
                <a:gridCol w="2768600"/>
              </a:tblGrid>
              <a:tr h="3654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 dirty="0">
                          <a:effectLst/>
                        </a:rPr>
                        <a:t>DESCRIÇÃO</a:t>
                      </a:r>
                      <a:endParaRPr lang="pt-BR" sz="14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 dirty="0">
                          <a:effectLst/>
                        </a:rPr>
                        <a:t> VALOR </a:t>
                      </a:r>
                      <a:endParaRPr lang="pt-BR" sz="14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</a:tr>
              <a:tr h="3654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 dirty="0">
                          <a:effectLst/>
                        </a:rPr>
                        <a:t>ATUALIZAÇÃO IMOBILIZADO</a:t>
                      </a:r>
                      <a:endParaRPr lang="pt-BR" sz="140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>
                          <a:effectLst/>
                        </a:rPr>
                        <a:t> R$                         </a:t>
                      </a:r>
                      <a:r>
                        <a:rPr lang="pt-BR" sz="1400" u="none" strike="noStrike" kern="1200" dirty="0" smtClean="0">
                          <a:effectLst/>
                        </a:rPr>
                        <a:t>27.731,71 </a:t>
                      </a:r>
                      <a:endParaRPr lang="pt-BR" sz="140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</a:tr>
              <a:tr h="3654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 dirty="0">
                          <a:effectLst/>
                        </a:rPr>
                        <a:t>AR CONDICIONADOS E TAMPOS DE VIDRO SALA DO CONSELHO</a:t>
                      </a:r>
                      <a:endParaRPr lang="pt-BR" sz="140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>
                          <a:effectLst/>
                        </a:rPr>
                        <a:t> R$                         </a:t>
                      </a:r>
                      <a:r>
                        <a:rPr lang="pt-BR" sz="1400" u="none" strike="noStrike" kern="1200" dirty="0" smtClean="0">
                          <a:effectLst/>
                        </a:rPr>
                        <a:t>16.405,00 </a:t>
                      </a:r>
                      <a:endParaRPr lang="pt-BR" sz="140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</a:tr>
              <a:tr h="3654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 dirty="0">
                          <a:effectLst/>
                        </a:rPr>
                        <a:t>MACACO HIDRÁULICO</a:t>
                      </a:r>
                      <a:endParaRPr lang="pt-BR" sz="140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>
                          <a:effectLst/>
                        </a:rPr>
                        <a:t> R$                         </a:t>
                      </a:r>
                      <a:r>
                        <a:rPr lang="pt-BR" sz="1400" u="none" strike="noStrike" kern="1200" dirty="0" smtClean="0">
                          <a:effectLst/>
                        </a:rPr>
                        <a:t>15.200,00 </a:t>
                      </a:r>
                      <a:endParaRPr lang="pt-BR" sz="140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</a:tr>
              <a:tr h="3654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 dirty="0">
                          <a:effectLst/>
                        </a:rPr>
                        <a:t>REDES DE PROTEÇÃO E PORTÕES DECK</a:t>
                      </a:r>
                      <a:endParaRPr lang="pt-BR" sz="140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>
                          <a:effectLst/>
                        </a:rPr>
                        <a:t> R$                         </a:t>
                      </a:r>
                      <a:r>
                        <a:rPr lang="pt-BR" sz="1400" u="none" strike="noStrike" kern="1200" dirty="0" smtClean="0">
                          <a:effectLst/>
                        </a:rPr>
                        <a:t>13.799,95 </a:t>
                      </a:r>
                      <a:endParaRPr lang="pt-BR" sz="140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</a:tr>
              <a:tr h="3654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 dirty="0">
                          <a:effectLst/>
                        </a:rPr>
                        <a:t>REFORMA PORTARIA PEDESTRE E INSTALAÇÃO DE CATRACA</a:t>
                      </a:r>
                      <a:endParaRPr lang="pt-BR" sz="140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>
                          <a:effectLst/>
                        </a:rPr>
                        <a:t> R$                         </a:t>
                      </a:r>
                      <a:r>
                        <a:rPr lang="pt-BR" sz="1400" u="none" strike="noStrike" kern="1200" dirty="0" smtClean="0">
                          <a:effectLst/>
                        </a:rPr>
                        <a:t>12.061,99 </a:t>
                      </a:r>
                      <a:endParaRPr lang="pt-BR" sz="140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</a:tr>
              <a:tr h="3654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 dirty="0">
                          <a:effectLst/>
                        </a:rPr>
                        <a:t>TOLDOS DANCING</a:t>
                      </a:r>
                      <a:endParaRPr lang="pt-BR" sz="140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>
                          <a:effectLst/>
                        </a:rPr>
                        <a:t> R$                         </a:t>
                      </a:r>
                      <a:r>
                        <a:rPr lang="pt-BR" sz="1400" u="none" strike="noStrike" kern="1200" dirty="0" smtClean="0">
                          <a:effectLst/>
                        </a:rPr>
                        <a:t>11.400,00 </a:t>
                      </a:r>
                      <a:endParaRPr lang="pt-BR" sz="140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</a:tr>
              <a:tr h="3654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 dirty="0">
                          <a:effectLst/>
                        </a:rPr>
                        <a:t>INSTALAÇÃO DE CERCA PARQUE JUVENIL</a:t>
                      </a:r>
                      <a:endParaRPr lang="pt-BR" sz="140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>
                          <a:effectLst/>
                        </a:rPr>
                        <a:t> R$                           </a:t>
                      </a:r>
                      <a:r>
                        <a:rPr lang="pt-BR" sz="1400" u="none" strike="noStrike" kern="1200" dirty="0" smtClean="0">
                          <a:effectLst/>
                        </a:rPr>
                        <a:t>8.500,00 </a:t>
                      </a:r>
                      <a:endParaRPr lang="pt-BR" sz="140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</a:tr>
              <a:tr h="3654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 dirty="0">
                          <a:effectLst/>
                        </a:rPr>
                        <a:t>SOFTWARE PARA PORTAL DO SÓCIO</a:t>
                      </a:r>
                      <a:endParaRPr lang="pt-BR" sz="140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>
                          <a:effectLst/>
                        </a:rPr>
                        <a:t> R$                           </a:t>
                      </a:r>
                      <a:r>
                        <a:rPr lang="pt-BR" sz="1400" u="none" strike="noStrike" kern="1200" dirty="0" smtClean="0">
                          <a:effectLst/>
                        </a:rPr>
                        <a:t>7.323,75 </a:t>
                      </a:r>
                      <a:endParaRPr lang="pt-BR" sz="140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</a:tr>
              <a:tr h="3654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effectLst/>
                        </a:rPr>
                        <a:t>FOGÃO INDUSTRIAL</a:t>
                      </a:r>
                      <a:endParaRPr lang="pt-BR" sz="1400" u="none" strike="noStrike" kern="120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>
                          <a:effectLst/>
                        </a:rPr>
                        <a:t> R$                           </a:t>
                      </a:r>
                      <a:r>
                        <a:rPr lang="pt-BR" sz="1400" u="none" strike="noStrike" kern="1200" dirty="0" smtClean="0">
                          <a:effectLst/>
                        </a:rPr>
                        <a:t>6.800,00 </a:t>
                      </a:r>
                      <a:endParaRPr lang="pt-BR" sz="140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</a:tr>
              <a:tr h="3654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>
                          <a:effectLst/>
                        </a:rPr>
                        <a:t>NOVOS BRINQUEDOS PARQUE BABY</a:t>
                      </a:r>
                      <a:endParaRPr lang="pt-BR" sz="1400" u="none" strike="noStrike" kern="120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>
                          <a:effectLst/>
                        </a:rPr>
                        <a:t> R$                           </a:t>
                      </a:r>
                      <a:r>
                        <a:rPr lang="pt-BR" sz="1400" u="none" strike="noStrike" kern="1200" dirty="0" smtClean="0">
                          <a:effectLst/>
                        </a:rPr>
                        <a:t>6.343,00 </a:t>
                      </a:r>
                      <a:endParaRPr lang="pt-BR" sz="140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</a:tr>
              <a:tr h="3654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 dirty="0">
                          <a:effectLst/>
                        </a:rPr>
                        <a:t>GRANITO, AR CONDICIONADOS E ESPELHOS WC PISCINA GRANDE</a:t>
                      </a:r>
                      <a:endParaRPr lang="pt-BR" sz="140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>
                          <a:effectLst/>
                        </a:rPr>
                        <a:t> R$                           </a:t>
                      </a:r>
                      <a:r>
                        <a:rPr lang="pt-BR" sz="1400" u="none" strike="noStrike" kern="1200" dirty="0" smtClean="0">
                          <a:effectLst/>
                        </a:rPr>
                        <a:t>2.479,95 </a:t>
                      </a:r>
                      <a:endParaRPr lang="pt-BR" sz="140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</a:tr>
              <a:tr h="3654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400" u="none" strike="noStrike" kern="1200" dirty="0">
                          <a:effectLst/>
                        </a:rPr>
                        <a:t>TOTAL</a:t>
                      </a:r>
                      <a:endParaRPr lang="pt-BR" sz="14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>
                          <a:effectLst/>
                        </a:rPr>
                        <a:t> R$                    </a:t>
                      </a:r>
                      <a:r>
                        <a:rPr lang="pt-BR" sz="1400" u="none" strike="noStrike" kern="1200" dirty="0" smtClean="0">
                          <a:effectLst/>
                        </a:rPr>
                        <a:t>5.408.561,14 </a:t>
                      </a:r>
                      <a:endParaRPr lang="pt-BR" sz="14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158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="" xmlns:a16="http://schemas.microsoft.com/office/drawing/2014/main" id="{927EE0AE-CB26-456A-B442-89F5FF7F3C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222" y="1322630"/>
            <a:ext cx="5116870" cy="1843903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pt-BR" sz="4000" b="1" dirty="0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Dragagem</a:t>
            </a:r>
            <a:endParaRPr lang="pt-BR" sz="4000" b="1" dirty="0">
              <a:solidFill>
                <a:schemeClr val="accent5">
                  <a:lumMod val="75000"/>
                </a:schemeClr>
              </a:solidFill>
              <a:latin typeface="Myriad Pro" panose="020B0503030403020204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pt-BR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A tão esperada dragagem da nossa </a:t>
            </a:r>
            <a:r>
              <a:rPr lang="pt-BR" dirty="0" err="1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dársena</a:t>
            </a:r>
            <a:r>
              <a:rPr lang="pt-BR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 foi realizada com um projeto técnico aprovado e licenciado por todos os órgãos competentes</a:t>
            </a:r>
            <a:r>
              <a:rPr lang="pt-BR" dirty="0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.</a:t>
            </a:r>
            <a:endParaRPr lang="pt-BR" dirty="0">
              <a:solidFill>
                <a:schemeClr val="accent5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3BA45C9B-33EA-4BEF-A6F4-EBDF94AFD998}"/>
              </a:ext>
            </a:extLst>
          </p:cNvPr>
          <p:cNvSpPr txBox="1"/>
          <p:nvPr/>
        </p:nvSpPr>
        <p:spPr>
          <a:xfrm>
            <a:off x="4944240" y="197260"/>
            <a:ext cx="7056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Relatório da </a:t>
            </a:r>
            <a:r>
              <a:rPr lang="pt-BR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Gestão</a:t>
            </a:r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 – 2020/2021</a:t>
            </a:r>
            <a:endParaRPr lang="pt-BR" sz="2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F46139E3-80C6-47C1-A4DC-75DE4BA716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5" r="2653"/>
          <a:stretch/>
        </p:blipFill>
        <p:spPr>
          <a:xfrm>
            <a:off x="5794744" y="1476350"/>
            <a:ext cx="6205973" cy="480683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C842A3EF-6F83-4065-9C7B-B0844CC612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7" b="9716"/>
          <a:stretch/>
        </p:blipFill>
        <p:spPr>
          <a:xfrm>
            <a:off x="465222" y="3166533"/>
            <a:ext cx="5116870" cy="2806994"/>
          </a:xfrm>
          <a:prstGeom prst="rect">
            <a:avLst/>
          </a:prstGeom>
        </p:spPr>
      </p:pic>
      <p:sp>
        <p:nvSpPr>
          <p:cNvPr id="11" name="Espaço Reservado para Conteúdo 4">
            <a:extLst>
              <a:ext uri="{FF2B5EF4-FFF2-40B4-BE49-F238E27FC236}">
                <a16:creationId xmlns="" xmlns:a16="http://schemas.microsoft.com/office/drawing/2014/main" id="{CF06AFD2-A109-4A0B-A248-DBBD52CA1384}"/>
              </a:ext>
            </a:extLst>
          </p:cNvPr>
          <p:cNvSpPr txBox="1">
            <a:spLocks/>
          </p:cNvSpPr>
          <p:nvPr/>
        </p:nvSpPr>
        <p:spPr>
          <a:xfrm>
            <a:off x="7028121" y="829344"/>
            <a:ext cx="4972595" cy="400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sz="1800" i="1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Projetos Realizados - </a:t>
            </a:r>
            <a:r>
              <a:rPr lang="pt-BR" sz="1800" b="1" i="1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Sede Recife</a:t>
            </a:r>
            <a:endParaRPr lang="pt-BR" sz="1800" i="1" dirty="0">
              <a:solidFill>
                <a:schemeClr val="accent5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99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="" xmlns:a16="http://schemas.microsoft.com/office/drawing/2014/main" id="{927EE0AE-CB26-456A-B442-89F5FF7F3C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6106" y="993506"/>
            <a:ext cx="11602783" cy="559333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pt-BR" b="1" dirty="0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RESUMO FINANCEIRO – REALIZAÇÕES SUBSEDE 2020</a:t>
            </a:r>
            <a:endParaRPr lang="pt-BR" sz="2000" dirty="0">
              <a:solidFill>
                <a:schemeClr val="accent5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3BA45C9B-33EA-4BEF-A6F4-EBDF94AFD998}"/>
              </a:ext>
            </a:extLst>
          </p:cNvPr>
          <p:cNvSpPr txBox="1"/>
          <p:nvPr/>
        </p:nvSpPr>
        <p:spPr>
          <a:xfrm>
            <a:off x="4944240" y="197260"/>
            <a:ext cx="7056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Relatório da </a:t>
            </a:r>
            <a:r>
              <a:rPr lang="pt-BR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Gestão</a:t>
            </a:r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 – 2020/2021</a:t>
            </a:r>
            <a:endParaRPr lang="pt-BR" sz="2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860921"/>
              </p:ext>
            </p:extLst>
          </p:nvPr>
        </p:nvGraphicFramePr>
        <p:xfrm>
          <a:off x="2181291" y="1796516"/>
          <a:ext cx="7792411" cy="4434950"/>
        </p:xfrm>
        <a:graphic>
          <a:graphicData uri="http://schemas.openxmlformats.org/drawingml/2006/table">
            <a:tbl>
              <a:tblPr firstRow="1" lastRow="1" bandRow="1">
                <a:tableStyleId>{37CE84F3-28C3-443E-9E96-99CF82512B78}</a:tableStyleId>
              </a:tblPr>
              <a:tblGrid>
                <a:gridCol w="4261302"/>
                <a:gridCol w="3531109"/>
              </a:tblGrid>
              <a:tr h="34115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DESCRIÇÃO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 VALOR 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4115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OBRAS ESTRUTURAIS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 R$                          233.447,13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4115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REFORMA RAMPA SUL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 R$                            44.108,74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4115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NOVO GALPÃO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 R$                            30.547,20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4115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BARCOS DE APOIO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 R$                            30.270,33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4115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CASA DE APOIO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 R$                            28.639,68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4115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NOVO JARDIM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 R$                            15.992,00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4115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PROJETOS ESTRUTURAIS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 R$                            15.900,00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4115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FOSSA E SUMIDOURO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 R$                            15.666,66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4115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DIVERSOS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 R$                            14.724,40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4115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DESFIBRILADOR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 R$                            10.337,10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4115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ASSESSORIA LICENCIAMENTOS DIVERSOS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 R$                               9.400,00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4115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TOTAL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 R$                          449.033,24 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736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="" xmlns:a16="http://schemas.microsoft.com/office/drawing/2014/main" id="{927EE0AE-CB26-456A-B442-89F5FF7F3C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6106" y="993506"/>
            <a:ext cx="11602783" cy="559333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pt-BR" b="1" dirty="0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RESUMO FINANCEIRO – 2020</a:t>
            </a:r>
            <a:endParaRPr lang="pt-BR" sz="2000" dirty="0">
              <a:solidFill>
                <a:schemeClr val="accent5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3BA45C9B-33EA-4BEF-A6F4-EBDF94AFD998}"/>
              </a:ext>
            </a:extLst>
          </p:cNvPr>
          <p:cNvSpPr txBox="1"/>
          <p:nvPr/>
        </p:nvSpPr>
        <p:spPr>
          <a:xfrm>
            <a:off x="4944240" y="197260"/>
            <a:ext cx="7056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Relatório da </a:t>
            </a:r>
            <a:r>
              <a:rPr lang="pt-BR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Gestão</a:t>
            </a:r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 – 2020/2021</a:t>
            </a:r>
            <a:endParaRPr lang="pt-BR" sz="2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652916"/>
              </p:ext>
            </p:extLst>
          </p:nvPr>
        </p:nvGraphicFramePr>
        <p:xfrm>
          <a:off x="1303867" y="1634069"/>
          <a:ext cx="9635066" cy="4944530"/>
        </p:xfrm>
        <a:graphic>
          <a:graphicData uri="http://schemas.openxmlformats.org/drawingml/2006/table">
            <a:tbl>
              <a:tblPr firstRow="1" lastRow="1" bandRow="1">
                <a:tableStyleId>{37CE84F3-28C3-443E-9E96-99CF82512B78}</a:tableStyleId>
              </a:tblPr>
              <a:tblGrid>
                <a:gridCol w="5986040"/>
                <a:gridCol w="3649026"/>
              </a:tblGrid>
              <a:tr h="547585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SALDO DATA BASE 01/01/2020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</a:rPr>
                        <a:t> R$     2.410.998,40 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547585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 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</a:rPr>
                        <a:t> 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547585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RECEITAS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</a:rPr>
                        <a:t> R$   11.664.813,20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547585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 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</a:rPr>
                        <a:t> 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547585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DESPESAS OPERACIONAIS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</a:rPr>
                        <a:t> R$     6.354.673,34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563850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DESPESAS NÃO OPERACIONAIS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</a:rPr>
                        <a:t> R$     1.319.705,16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547585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INVESTIMENTOS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</a:rPr>
                        <a:t> R$     6.047.930,14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547585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 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</a:rPr>
                        <a:t> 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547585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SALDO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</a:rPr>
                        <a:t> R$         353.502,96 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886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32F462FD-E197-4588-964B-B1580F2F560F}"/>
              </a:ext>
            </a:extLst>
          </p:cNvPr>
          <p:cNvSpPr txBox="1"/>
          <p:nvPr/>
        </p:nvSpPr>
        <p:spPr>
          <a:xfrm>
            <a:off x="698777" y="1509157"/>
            <a:ext cx="989302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  <a:p>
            <a:r>
              <a:rPr lang="pt-BR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Obrigado pela atenção!</a:t>
            </a:r>
          </a:p>
          <a:p>
            <a:endParaRPr lang="pt-BR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  <a:p>
            <a:endParaRPr lang="pt-BR" sz="3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  <a:p>
            <a:r>
              <a:rPr lang="pt-B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Comodoro</a:t>
            </a:r>
            <a:endParaRPr lang="pt-BR" sz="3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  <a:p>
            <a:r>
              <a:rPr lang="pt-BR" sz="3200" b="1" dirty="0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Paulo Perez Machado</a:t>
            </a:r>
          </a:p>
        </p:txBody>
      </p:sp>
    </p:spTree>
    <p:extLst>
      <p:ext uri="{BB962C8B-B14F-4D97-AF65-F5344CB8AC3E}">
        <p14:creationId xmlns:p14="http://schemas.microsoft.com/office/powerpoint/2010/main" val="1953296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3BA45C9B-33EA-4BEF-A6F4-EBDF94AFD998}"/>
              </a:ext>
            </a:extLst>
          </p:cNvPr>
          <p:cNvSpPr txBox="1"/>
          <p:nvPr/>
        </p:nvSpPr>
        <p:spPr>
          <a:xfrm>
            <a:off x="4944240" y="197260"/>
            <a:ext cx="7056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Relatório da </a:t>
            </a:r>
            <a:r>
              <a:rPr lang="pt-BR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Gestão</a:t>
            </a:r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 – 2020/2021</a:t>
            </a:r>
            <a:endParaRPr lang="pt-BR" sz="2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Espaço Reservado para Conteúdo 4">
            <a:extLst>
              <a:ext uri="{FF2B5EF4-FFF2-40B4-BE49-F238E27FC236}">
                <a16:creationId xmlns="" xmlns:a16="http://schemas.microsoft.com/office/drawing/2014/main" id="{C1FF29DE-5D3A-43C8-AB7A-E235F243DC7F}"/>
              </a:ext>
            </a:extLst>
          </p:cNvPr>
          <p:cNvSpPr txBox="1">
            <a:spLocks/>
          </p:cNvSpPr>
          <p:nvPr/>
        </p:nvSpPr>
        <p:spPr>
          <a:xfrm>
            <a:off x="6358271" y="1407695"/>
            <a:ext cx="5833730" cy="495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chemeClr val="bg1"/>
                </a:solidFill>
                <a:latin typeface="Myriad Pro" panose="020B0503030403020204" pitchFamily="34" charset="0"/>
              </a:rPr>
              <a:t>DEPOIS</a:t>
            </a:r>
            <a:endParaRPr lang="pt-BR" sz="2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Espaço Reservado para Conteúdo 4">
            <a:extLst>
              <a:ext uri="{FF2B5EF4-FFF2-40B4-BE49-F238E27FC236}">
                <a16:creationId xmlns="" xmlns:a16="http://schemas.microsoft.com/office/drawing/2014/main" id="{67AF3B52-C4A7-46AF-9CD2-615359413CD0}"/>
              </a:ext>
            </a:extLst>
          </p:cNvPr>
          <p:cNvSpPr txBox="1">
            <a:spLocks/>
          </p:cNvSpPr>
          <p:nvPr/>
        </p:nvSpPr>
        <p:spPr>
          <a:xfrm>
            <a:off x="7028121" y="829344"/>
            <a:ext cx="4972595" cy="400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sz="1800" i="1" dirty="0">
                <a:solidFill>
                  <a:schemeClr val="bg1"/>
                </a:solidFill>
                <a:latin typeface="Myriad Pro" panose="020B0503030403020204" pitchFamily="34" charset="0"/>
              </a:rPr>
              <a:t>Projetos Realizados - </a:t>
            </a:r>
            <a:r>
              <a:rPr lang="pt-BR" sz="1800" b="1" i="1" dirty="0">
                <a:solidFill>
                  <a:schemeClr val="bg1"/>
                </a:solidFill>
                <a:latin typeface="Myriad Pro" panose="020B0503030403020204" pitchFamily="34" charset="0"/>
              </a:rPr>
              <a:t>Sede Recife</a:t>
            </a:r>
            <a:endParaRPr lang="pt-BR" sz="1800" i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6E964B4A-6781-47A6-8CBC-96F296CE2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08" y="2179674"/>
            <a:ext cx="4749313" cy="3561985"/>
          </a:xfrm>
          <a:prstGeom prst="rect">
            <a:avLst/>
          </a:prstGeom>
        </p:spPr>
      </p:pic>
      <p:sp>
        <p:nvSpPr>
          <p:cNvPr id="13" name="Espaço Reservado para Conteúdo 4">
            <a:extLst>
              <a:ext uri="{FF2B5EF4-FFF2-40B4-BE49-F238E27FC236}">
                <a16:creationId xmlns="" xmlns:a16="http://schemas.microsoft.com/office/drawing/2014/main" id="{F12DC98D-8580-4EA9-91B9-C45415CCB5DF}"/>
              </a:ext>
            </a:extLst>
          </p:cNvPr>
          <p:cNvSpPr txBox="1">
            <a:spLocks/>
          </p:cNvSpPr>
          <p:nvPr/>
        </p:nvSpPr>
        <p:spPr>
          <a:xfrm>
            <a:off x="0" y="1407695"/>
            <a:ext cx="5833730" cy="495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chemeClr val="bg1"/>
                </a:solidFill>
                <a:latin typeface="Myriad Pro" panose="020B0503030403020204" pitchFamily="34" charset="0"/>
              </a:rPr>
              <a:t>ANTES</a:t>
            </a:r>
            <a:endParaRPr lang="pt-BR" sz="2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299" y="2179674"/>
            <a:ext cx="5342417" cy="356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1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="" xmlns:a16="http://schemas.microsoft.com/office/drawing/2014/main" id="{927EE0AE-CB26-456A-B442-89F5FF7F3C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221" y="1322631"/>
            <a:ext cx="5116870" cy="182697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pt-BR" b="1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Reforma Garagem </a:t>
            </a:r>
            <a:r>
              <a:rPr lang="pt-BR" b="1" dirty="0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Norte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pt-BR" sz="2000" dirty="0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Ampliação da área coberta, </a:t>
            </a:r>
            <a:r>
              <a:rPr lang="pt-BR" sz="2000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obras nos boxes, banheiros, almoxarifado, sala de descanso, além da troca do piso.</a:t>
            </a:r>
          </a:p>
          <a:p>
            <a:pPr marL="0" indent="0">
              <a:lnSpc>
                <a:spcPct val="110000"/>
              </a:lnSpc>
              <a:buNone/>
            </a:pPr>
            <a:endParaRPr lang="pt-BR" b="1" dirty="0">
              <a:solidFill>
                <a:schemeClr val="accent5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3BA45C9B-33EA-4BEF-A6F4-EBDF94AFD998}"/>
              </a:ext>
            </a:extLst>
          </p:cNvPr>
          <p:cNvSpPr txBox="1"/>
          <p:nvPr/>
        </p:nvSpPr>
        <p:spPr>
          <a:xfrm>
            <a:off x="4944240" y="197260"/>
            <a:ext cx="7056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Relatório da </a:t>
            </a:r>
            <a:r>
              <a:rPr lang="pt-BR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Gestão</a:t>
            </a:r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 – 2020/2021</a:t>
            </a:r>
            <a:endParaRPr lang="pt-BR" sz="2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1" name="Espaço Reservado para Conteúdo 4">
            <a:extLst>
              <a:ext uri="{FF2B5EF4-FFF2-40B4-BE49-F238E27FC236}">
                <a16:creationId xmlns="" xmlns:a16="http://schemas.microsoft.com/office/drawing/2014/main" id="{CF06AFD2-A109-4A0B-A248-DBBD52CA1384}"/>
              </a:ext>
            </a:extLst>
          </p:cNvPr>
          <p:cNvSpPr txBox="1">
            <a:spLocks/>
          </p:cNvSpPr>
          <p:nvPr/>
        </p:nvSpPr>
        <p:spPr>
          <a:xfrm>
            <a:off x="7028121" y="829344"/>
            <a:ext cx="4972595" cy="400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sz="1800" i="1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Projetos Realizados - </a:t>
            </a:r>
            <a:r>
              <a:rPr lang="pt-BR" sz="1800" b="1" i="1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Sede Recife</a:t>
            </a:r>
            <a:endParaRPr lang="pt-BR" sz="1800" i="1" dirty="0">
              <a:solidFill>
                <a:schemeClr val="accent5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B265E867-7FC3-4975-953B-2B95949BF0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8"/>
          <a:stretch/>
        </p:blipFill>
        <p:spPr>
          <a:xfrm>
            <a:off x="5794743" y="1476349"/>
            <a:ext cx="6205973" cy="480683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7A7F98EE-FE7E-4B17-A895-2E99834481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8" b="5425"/>
          <a:stretch/>
        </p:blipFill>
        <p:spPr>
          <a:xfrm>
            <a:off x="465221" y="3239125"/>
            <a:ext cx="5116870" cy="280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8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3BA45C9B-33EA-4BEF-A6F4-EBDF94AFD998}"/>
              </a:ext>
            </a:extLst>
          </p:cNvPr>
          <p:cNvSpPr txBox="1"/>
          <p:nvPr/>
        </p:nvSpPr>
        <p:spPr>
          <a:xfrm>
            <a:off x="4944240" y="197260"/>
            <a:ext cx="7056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Relatório da </a:t>
            </a:r>
            <a:r>
              <a:rPr lang="pt-BR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Gestão</a:t>
            </a:r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 – 2020/2021</a:t>
            </a:r>
            <a:endParaRPr lang="pt-BR" sz="2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Espaço Reservado para Conteúdo 4">
            <a:extLst>
              <a:ext uri="{FF2B5EF4-FFF2-40B4-BE49-F238E27FC236}">
                <a16:creationId xmlns="" xmlns:a16="http://schemas.microsoft.com/office/drawing/2014/main" id="{C1FF29DE-5D3A-43C8-AB7A-E235F243DC7F}"/>
              </a:ext>
            </a:extLst>
          </p:cNvPr>
          <p:cNvSpPr txBox="1">
            <a:spLocks/>
          </p:cNvSpPr>
          <p:nvPr/>
        </p:nvSpPr>
        <p:spPr>
          <a:xfrm>
            <a:off x="6358271" y="1407695"/>
            <a:ext cx="5833730" cy="495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chemeClr val="bg1"/>
                </a:solidFill>
                <a:latin typeface="Myriad Pro" panose="020B0503030403020204" pitchFamily="34" charset="0"/>
              </a:rPr>
              <a:t>DEPOIS</a:t>
            </a:r>
            <a:endParaRPr lang="pt-BR" sz="2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Espaço Reservado para Conteúdo 4">
            <a:extLst>
              <a:ext uri="{FF2B5EF4-FFF2-40B4-BE49-F238E27FC236}">
                <a16:creationId xmlns="" xmlns:a16="http://schemas.microsoft.com/office/drawing/2014/main" id="{67AF3B52-C4A7-46AF-9CD2-615359413CD0}"/>
              </a:ext>
            </a:extLst>
          </p:cNvPr>
          <p:cNvSpPr txBox="1">
            <a:spLocks/>
          </p:cNvSpPr>
          <p:nvPr/>
        </p:nvSpPr>
        <p:spPr>
          <a:xfrm>
            <a:off x="7028121" y="829344"/>
            <a:ext cx="4972595" cy="400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sz="1800" i="1" dirty="0">
                <a:solidFill>
                  <a:schemeClr val="bg1"/>
                </a:solidFill>
                <a:latin typeface="Myriad Pro" panose="020B0503030403020204" pitchFamily="34" charset="0"/>
              </a:rPr>
              <a:t>Projetos Realizados - </a:t>
            </a:r>
            <a:r>
              <a:rPr lang="pt-BR" sz="1800" b="1" i="1" dirty="0">
                <a:solidFill>
                  <a:schemeClr val="bg1"/>
                </a:solidFill>
                <a:latin typeface="Myriad Pro" panose="020B0503030403020204" pitchFamily="34" charset="0"/>
              </a:rPr>
              <a:t>Sede Recife</a:t>
            </a:r>
            <a:endParaRPr lang="pt-BR" sz="1800" i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3" name="Espaço Reservado para Conteúdo 4">
            <a:extLst>
              <a:ext uri="{FF2B5EF4-FFF2-40B4-BE49-F238E27FC236}">
                <a16:creationId xmlns="" xmlns:a16="http://schemas.microsoft.com/office/drawing/2014/main" id="{F12DC98D-8580-4EA9-91B9-C45415CCB5DF}"/>
              </a:ext>
            </a:extLst>
          </p:cNvPr>
          <p:cNvSpPr txBox="1">
            <a:spLocks/>
          </p:cNvSpPr>
          <p:nvPr/>
        </p:nvSpPr>
        <p:spPr>
          <a:xfrm>
            <a:off x="0" y="1407695"/>
            <a:ext cx="5833730" cy="495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chemeClr val="bg1"/>
                </a:solidFill>
                <a:latin typeface="Myriad Pro" panose="020B0503030403020204" pitchFamily="34" charset="0"/>
              </a:rPr>
              <a:t>ANTES</a:t>
            </a:r>
            <a:endParaRPr lang="pt-BR" sz="2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="" xmlns:a16="http://schemas.microsoft.com/office/drawing/2014/main" id="{5F53EF21-FCA2-4CF6-B925-EB6C2A539D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" b="16877"/>
          <a:stretch/>
        </p:blipFill>
        <p:spPr>
          <a:xfrm>
            <a:off x="258375" y="2179674"/>
            <a:ext cx="5542699" cy="3561984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="" xmlns:a16="http://schemas.microsoft.com/office/drawing/2014/main" id="{B8E16FF4-B474-4D51-A590-2B95FDF6A3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62" t="28784" r="19651" b="49126"/>
          <a:stretch/>
        </p:blipFill>
        <p:spPr>
          <a:xfrm>
            <a:off x="6639532" y="2179674"/>
            <a:ext cx="5271207" cy="356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9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="" xmlns:a16="http://schemas.microsoft.com/office/drawing/2014/main" id="{927EE0AE-CB26-456A-B442-89F5FF7F3C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1733" y="1322630"/>
            <a:ext cx="4284134" cy="158990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pt-BR" sz="3000" b="1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Alargamento do </a:t>
            </a:r>
            <a:r>
              <a:rPr lang="pt-BR" sz="3000" b="1" dirty="0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Cais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Troca do gradil e do guarda corpo</a:t>
            </a:r>
            <a:endParaRPr lang="pt-BR" sz="2400" b="1" dirty="0">
              <a:solidFill>
                <a:schemeClr val="accent5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3BA45C9B-33EA-4BEF-A6F4-EBDF94AFD998}"/>
              </a:ext>
            </a:extLst>
          </p:cNvPr>
          <p:cNvSpPr txBox="1"/>
          <p:nvPr/>
        </p:nvSpPr>
        <p:spPr>
          <a:xfrm>
            <a:off x="4944240" y="197260"/>
            <a:ext cx="7056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Relatório da </a:t>
            </a:r>
            <a:r>
              <a:rPr lang="pt-BR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Gestão</a:t>
            </a:r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 – 2020/2021</a:t>
            </a:r>
            <a:endParaRPr lang="pt-BR" sz="2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1" name="Espaço Reservado para Conteúdo 4">
            <a:extLst>
              <a:ext uri="{FF2B5EF4-FFF2-40B4-BE49-F238E27FC236}">
                <a16:creationId xmlns="" xmlns:a16="http://schemas.microsoft.com/office/drawing/2014/main" id="{CF06AFD2-A109-4A0B-A248-DBBD52CA1384}"/>
              </a:ext>
            </a:extLst>
          </p:cNvPr>
          <p:cNvSpPr txBox="1">
            <a:spLocks/>
          </p:cNvSpPr>
          <p:nvPr/>
        </p:nvSpPr>
        <p:spPr>
          <a:xfrm>
            <a:off x="7028121" y="829344"/>
            <a:ext cx="4972595" cy="400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sz="1800" i="1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Projetos Realizados - </a:t>
            </a:r>
            <a:r>
              <a:rPr lang="pt-BR" sz="1800" b="1" i="1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Sede Recife</a:t>
            </a:r>
            <a:endParaRPr lang="pt-BR" sz="1800" i="1" dirty="0">
              <a:solidFill>
                <a:schemeClr val="accent5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97A073D3-CCB6-47ED-AAA4-4487024519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463" y="1476349"/>
            <a:ext cx="7210253" cy="480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7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3BA45C9B-33EA-4BEF-A6F4-EBDF94AFD998}"/>
              </a:ext>
            </a:extLst>
          </p:cNvPr>
          <p:cNvSpPr txBox="1"/>
          <p:nvPr/>
        </p:nvSpPr>
        <p:spPr>
          <a:xfrm>
            <a:off x="4944240" y="197260"/>
            <a:ext cx="7056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Relatório da </a:t>
            </a:r>
            <a:r>
              <a:rPr lang="pt-BR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Gestão</a:t>
            </a:r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 – 2020/2021</a:t>
            </a:r>
            <a:endParaRPr lang="pt-BR" sz="2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Espaço Reservado para Conteúdo 4">
            <a:extLst>
              <a:ext uri="{FF2B5EF4-FFF2-40B4-BE49-F238E27FC236}">
                <a16:creationId xmlns="" xmlns:a16="http://schemas.microsoft.com/office/drawing/2014/main" id="{C1FF29DE-5D3A-43C8-AB7A-E235F243DC7F}"/>
              </a:ext>
            </a:extLst>
          </p:cNvPr>
          <p:cNvSpPr txBox="1">
            <a:spLocks/>
          </p:cNvSpPr>
          <p:nvPr/>
        </p:nvSpPr>
        <p:spPr>
          <a:xfrm>
            <a:off x="6358271" y="1407695"/>
            <a:ext cx="5833730" cy="495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chemeClr val="bg1"/>
                </a:solidFill>
                <a:latin typeface="Myriad Pro" panose="020B0503030403020204" pitchFamily="34" charset="0"/>
              </a:rPr>
              <a:t>DEPOIS</a:t>
            </a:r>
            <a:endParaRPr lang="pt-BR" sz="2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Espaço Reservado para Conteúdo 4">
            <a:extLst>
              <a:ext uri="{FF2B5EF4-FFF2-40B4-BE49-F238E27FC236}">
                <a16:creationId xmlns="" xmlns:a16="http://schemas.microsoft.com/office/drawing/2014/main" id="{67AF3B52-C4A7-46AF-9CD2-615359413CD0}"/>
              </a:ext>
            </a:extLst>
          </p:cNvPr>
          <p:cNvSpPr txBox="1">
            <a:spLocks/>
          </p:cNvSpPr>
          <p:nvPr/>
        </p:nvSpPr>
        <p:spPr>
          <a:xfrm>
            <a:off x="7028121" y="829344"/>
            <a:ext cx="4972595" cy="400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sz="1800" i="1" dirty="0">
                <a:solidFill>
                  <a:schemeClr val="bg1"/>
                </a:solidFill>
                <a:latin typeface="Myriad Pro" panose="020B0503030403020204" pitchFamily="34" charset="0"/>
              </a:rPr>
              <a:t>Projetos Realizados - </a:t>
            </a:r>
            <a:r>
              <a:rPr lang="pt-BR" sz="1800" b="1" i="1" dirty="0">
                <a:solidFill>
                  <a:schemeClr val="bg1"/>
                </a:solidFill>
                <a:latin typeface="Myriad Pro" panose="020B0503030403020204" pitchFamily="34" charset="0"/>
              </a:rPr>
              <a:t>Sede Recife</a:t>
            </a:r>
            <a:endParaRPr lang="pt-BR" sz="1800" i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3" name="Espaço Reservado para Conteúdo 4">
            <a:extLst>
              <a:ext uri="{FF2B5EF4-FFF2-40B4-BE49-F238E27FC236}">
                <a16:creationId xmlns="" xmlns:a16="http://schemas.microsoft.com/office/drawing/2014/main" id="{F12DC98D-8580-4EA9-91B9-C45415CCB5DF}"/>
              </a:ext>
            </a:extLst>
          </p:cNvPr>
          <p:cNvSpPr txBox="1">
            <a:spLocks/>
          </p:cNvSpPr>
          <p:nvPr/>
        </p:nvSpPr>
        <p:spPr>
          <a:xfrm>
            <a:off x="0" y="1407695"/>
            <a:ext cx="5833730" cy="495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chemeClr val="bg1"/>
                </a:solidFill>
                <a:latin typeface="Myriad Pro" panose="020B0503030403020204" pitchFamily="34" charset="0"/>
              </a:rPr>
              <a:t>ANTES</a:t>
            </a:r>
            <a:endParaRPr lang="pt-BR" sz="2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D529063B-3BF2-42A1-800A-C4F61A3972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46" y="2174354"/>
            <a:ext cx="5350956" cy="356730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0FFF4720-48DE-4FFA-AD84-845A0D097C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647" y="2179674"/>
            <a:ext cx="5342977" cy="356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9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="" xmlns:a16="http://schemas.microsoft.com/office/drawing/2014/main" id="{927EE0AE-CB26-456A-B442-89F5FF7F3C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6208" y="1229453"/>
            <a:ext cx="5116869" cy="162381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pt-BR" sz="3600" b="1" dirty="0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Tênis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pt-BR" sz="2000" dirty="0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Recebeu </a:t>
            </a:r>
            <a:r>
              <a:rPr lang="pt-BR" sz="2000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um novo banheiro, </a:t>
            </a:r>
            <a:r>
              <a:rPr lang="pt-BR" sz="2000" dirty="0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telas de proteção solar </a:t>
            </a:r>
            <a:r>
              <a:rPr lang="pt-BR" sz="2000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e </a:t>
            </a:r>
            <a:r>
              <a:rPr lang="pt-BR" sz="2000" dirty="0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gradil.</a:t>
            </a:r>
            <a:endParaRPr lang="pt-BR" b="1" dirty="0">
              <a:solidFill>
                <a:schemeClr val="accent5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3BA45C9B-33EA-4BEF-A6F4-EBDF94AFD998}"/>
              </a:ext>
            </a:extLst>
          </p:cNvPr>
          <p:cNvSpPr txBox="1"/>
          <p:nvPr/>
        </p:nvSpPr>
        <p:spPr>
          <a:xfrm>
            <a:off x="4944240" y="197260"/>
            <a:ext cx="7056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Relatório da </a:t>
            </a:r>
            <a:r>
              <a:rPr lang="pt-BR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Gestão</a:t>
            </a:r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</a:rPr>
              <a:t> – 2020/2021</a:t>
            </a:r>
            <a:endParaRPr lang="pt-BR" sz="2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1" name="Espaço Reservado para Conteúdo 4">
            <a:extLst>
              <a:ext uri="{FF2B5EF4-FFF2-40B4-BE49-F238E27FC236}">
                <a16:creationId xmlns="" xmlns:a16="http://schemas.microsoft.com/office/drawing/2014/main" id="{CF06AFD2-A109-4A0B-A248-DBBD52CA1384}"/>
              </a:ext>
            </a:extLst>
          </p:cNvPr>
          <p:cNvSpPr txBox="1">
            <a:spLocks/>
          </p:cNvSpPr>
          <p:nvPr/>
        </p:nvSpPr>
        <p:spPr>
          <a:xfrm>
            <a:off x="7028121" y="829344"/>
            <a:ext cx="4972595" cy="400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sz="1800" i="1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Projetos Realizados - </a:t>
            </a:r>
            <a:r>
              <a:rPr lang="pt-BR" sz="1800" b="1" i="1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Sede Recife</a:t>
            </a:r>
            <a:endParaRPr lang="pt-BR" sz="1800" i="1" dirty="0">
              <a:solidFill>
                <a:schemeClr val="accent5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43E8C8E1-75BA-4ACB-9F2E-1CE0FACAC4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8"/>
          <a:stretch/>
        </p:blipFill>
        <p:spPr>
          <a:xfrm>
            <a:off x="5794743" y="1476349"/>
            <a:ext cx="6205973" cy="481071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0F21BAFA-5876-4765-8396-AA07A7D6A9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3"/>
          <a:stretch/>
        </p:blipFill>
        <p:spPr>
          <a:xfrm>
            <a:off x="472408" y="3019977"/>
            <a:ext cx="5116869" cy="311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7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2437</TotalTime>
  <Words>901</Words>
  <Application>Microsoft Office PowerPoint</Application>
  <PresentationFormat>Widescreen</PresentationFormat>
  <Paragraphs>208</Paragraphs>
  <Slides>32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Myriad Pro</vt:lpstr>
      <vt:lpstr>Tema do Office</vt:lpstr>
      <vt:lpstr>Relatório de Gestão da Comodoria 2020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Tainá Saturnino</dc:creator>
  <cp:lastModifiedBy>Mauricio</cp:lastModifiedBy>
  <cp:revision>58</cp:revision>
  <dcterms:created xsi:type="dcterms:W3CDTF">2019-09-13T01:19:11Z</dcterms:created>
  <dcterms:modified xsi:type="dcterms:W3CDTF">2021-05-31T18:45:08Z</dcterms:modified>
</cp:coreProperties>
</file>